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09" r:id="rId2"/>
    <p:sldId id="256" r:id="rId3"/>
    <p:sldId id="259" r:id="rId4"/>
    <p:sldId id="305" r:id="rId5"/>
    <p:sldId id="308" r:id="rId6"/>
    <p:sldId id="258" r:id="rId7"/>
    <p:sldId id="306" r:id="rId8"/>
    <p:sldId id="286" r:id="rId9"/>
    <p:sldId id="260" r:id="rId10"/>
    <p:sldId id="280" r:id="rId11"/>
    <p:sldId id="281" r:id="rId12"/>
    <p:sldId id="257" r:id="rId13"/>
    <p:sldId id="271" r:id="rId14"/>
    <p:sldId id="261" r:id="rId15"/>
    <p:sldId id="272" r:id="rId16"/>
    <p:sldId id="262" r:id="rId17"/>
    <p:sldId id="300" r:id="rId18"/>
    <p:sldId id="301" r:id="rId19"/>
    <p:sldId id="302" r:id="rId20"/>
    <p:sldId id="303" r:id="rId21"/>
    <p:sldId id="304" r:id="rId22"/>
    <p:sldId id="274" r:id="rId23"/>
    <p:sldId id="263" r:id="rId24"/>
    <p:sldId id="264" r:id="rId25"/>
    <p:sldId id="265" r:id="rId26"/>
    <p:sldId id="287" r:id="rId27"/>
    <p:sldId id="288" r:id="rId28"/>
    <p:sldId id="289" r:id="rId29"/>
    <p:sldId id="290" r:id="rId30"/>
    <p:sldId id="291" r:id="rId31"/>
    <p:sldId id="276" r:id="rId32"/>
    <p:sldId id="267" r:id="rId33"/>
    <p:sldId id="268" r:id="rId34"/>
    <p:sldId id="277" r:id="rId35"/>
    <p:sldId id="278" r:id="rId36"/>
    <p:sldId id="269" r:id="rId37"/>
    <p:sldId id="292" r:id="rId38"/>
    <p:sldId id="293" r:id="rId39"/>
    <p:sldId id="294" r:id="rId40"/>
    <p:sldId id="295" r:id="rId41"/>
    <p:sldId id="296" r:id="rId42"/>
    <p:sldId id="297" r:id="rId43"/>
    <p:sldId id="298" r:id="rId44"/>
    <p:sldId id="299" r:id="rId45"/>
    <p:sldId id="282" r:id="rId46"/>
    <p:sldId id="283" r:id="rId47"/>
    <p:sldId id="285"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Armstrong" initials="KDA"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62286" autoAdjust="0"/>
  </p:normalViewPr>
  <p:slideViewPr>
    <p:cSldViewPr showGuides="1">
      <p:cViewPr varScale="1">
        <p:scale>
          <a:sx n="51" d="100"/>
          <a:sy n="51" d="100"/>
        </p:scale>
        <p:origin x="250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018F1D63-A0AB-431B-B054-C6C480F45AA0}" type="datetimeFigureOut">
              <a:rPr lang="en-CA" smtClean="0"/>
              <a:t>2018-04-09</a:t>
            </a:fld>
            <a:endParaRPr lang="en-CA"/>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D5929AE-33F5-4D6C-B477-7B2A01F479B8}" type="slidenum">
              <a:rPr lang="en-CA" smtClean="0"/>
              <a:t>‹#›</a:t>
            </a:fld>
            <a:endParaRPr lang="en-CA"/>
          </a:p>
        </p:txBody>
      </p:sp>
    </p:spTree>
    <p:extLst>
      <p:ext uri="{BB962C8B-B14F-4D97-AF65-F5344CB8AC3E}">
        <p14:creationId xmlns:p14="http://schemas.microsoft.com/office/powerpoint/2010/main" val="91702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FE46E40-8283-4647-95B1-59EA45A4B431}" type="datetimeFigureOut">
              <a:rPr lang="en-CA" smtClean="0"/>
              <a:t>2018-04-09</a:t>
            </a:fld>
            <a:endParaRPr lang="en-CA"/>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50D7AFD-E826-45B5-84E2-6B2D1DDD8E0F}" type="slidenum">
              <a:rPr lang="en-CA" smtClean="0"/>
              <a:t>‹#›</a:t>
            </a:fld>
            <a:endParaRPr lang="en-CA"/>
          </a:p>
        </p:txBody>
      </p:sp>
    </p:spTree>
    <p:extLst>
      <p:ext uri="{BB962C8B-B14F-4D97-AF65-F5344CB8AC3E}">
        <p14:creationId xmlns:p14="http://schemas.microsoft.com/office/powerpoint/2010/main" val="113222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6BC6EEA-261D-544E-873D-80389CA1E991}" type="slidenum">
              <a:rPr lang="en-CA" smtClean="0"/>
              <a:pPr>
                <a:defRPr/>
              </a:pPr>
              <a:t>1</a:t>
            </a:fld>
            <a:endParaRPr lang="en-CA"/>
          </a:p>
        </p:txBody>
      </p:sp>
    </p:spTree>
    <p:extLst>
      <p:ext uri="{BB962C8B-B14F-4D97-AF65-F5344CB8AC3E}">
        <p14:creationId xmlns:p14="http://schemas.microsoft.com/office/powerpoint/2010/main" val="60304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Read slide</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10</a:t>
            </a:fld>
            <a:endParaRPr lang="en-CA"/>
          </a:p>
        </p:txBody>
      </p:sp>
    </p:spTree>
    <p:extLst>
      <p:ext uri="{BB962C8B-B14F-4D97-AF65-F5344CB8AC3E}">
        <p14:creationId xmlns:p14="http://schemas.microsoft.com/office/powerpoint/2010/main" val="359098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Read slide</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11</a:t>
            </a:fld>
            <a:endParaRPr lang="en-CA"/>
          </a:p>
        </p:txBody>
      </p:sp>
    </p:spTree>
    <p:extLst>
      <p:ext uri="{BB962C8B-B14F-4D97-AF65-F5344CB8AC3E}">
        <p14:creationId xmlns:p14="http://schemas.microsoft.com/office/powerpoint/2010/main" val="190157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you begin to fill out your CRT we strongly advise that you create a local save of the document. Please note that the first time you save, it</a:t>
            </a:r>
            <a:r>
              <a:rPr lang="en-CA" baseline="0" dirty="0" smtClean="0"/>
              <a:t> is very important that you use the “save as” function and not the “save” function. </a:t>
            </a:r>
            <a:r>
              <a:rPr lang="en-CA" dirty="0" smtClean="0"/>
              <a:t>Because the CRT is an email attachment the default</a:t>
            </a:r>
            <a:r>
              <a:rPr lang="en-CA" baseline="0" dirty="0" smtClean="0"/>
              <a:t> save location will be a temporary file and saving here will result in the loss of your data. By using the save as function you will be able to specify a location to save your file in. Once you’ve identified a local file you can use the save function for subsequent saves.</a:t>
            </a:r>
          </a:p>
          <a:p>
            <a:endParaRPr lang="en-CA" baseline="0" dirty="0" smtClean="0"/>
          </a:p>
          <a:p>
            <a:r>
              <a:rPr lang="en-CA" baseline="0" dirty="0" smtClean="0"/>
              <a:t>We also suggest that you save often while you fill out the CRT just in case. </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12</a:t>
            </a:fld>
            <a:endParaRPr lang="en-CA"/>
          </a:p>
        </p:txBody>
      </p:sp>
    </p:spTree>
    <p:extLst>
      <p:ext uri="{BB962C8B-B14F-4D97-AF65-F5344CB8AC3E}">
        <p14:creationId xmlns:p14="http://schemas.microsoft.com/office/powerpoint/2010/main" val="417608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lets get into the tool. We’ll start with section 1 which covers general information.</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13</a:t>
            </a:fld>
            <a:endParaRPr lang="en-CA"/>
          </a:p>
        </p:txBody>
      </p:sp>
    </p:spTree>
    <p:extLst>
      <p:ext uri="{BB962C8B-B14F-4D97-AF65-F5344CB8AC3E}">
        <p14:creationId xmlns:p14="http://schemas.microsoft.com/office/powerpoint/2010/main" val="99732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contains general information on your project name, organization(s), reporting period and project contacts. In order to streamline the survey, the majority of this section has been imported from our records.</a:t>
            </a:r>
          </a:p>
          <a:p>
            <a:endParaRPr lang="en-US" dirty="0"/>
          </a:p>
          <a:p>
            <a:r>
              <a:rPr lang="en-US" dirty="0"/>
              <a:t>You are required to include the contact details for the person responsible for project reporting and an alternate contact. These people will be our point of contact should there be any questions or need for clarification. </a:t>
            </a:r>
            <a:endParaRPr lang="en-CA" dirty="0"/>
          </a:p>
          <a:p>
            <a:endParaRPr lang="en-US" dirty="0"/>
          </a:p>
          <a:p>
            <a:r>
              <a:rPr lang="en-US" dirty="0"/>
              <a:t>For projects that are an alliance of organizations, how you choose to share responsibility for completing the CRT will need to be determined within the alliance. We only require one main contact and one alternate for the whole project.</a:t>
            </a:r>
            <a:r>
              <a:rPr lang="en-CA" baseline="0" dirty="0" smtClean="0"/>
              <a:t> Each organization in an alliance should have received a copy of the CRT for informational purposes but you should only return one final copy for the alliance as a whole.</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14</a:t>
            </a:fld>
            <a:endParaRPr lang="en-CA"/>
          </a:p>
        </p:txBody>
      </p:sp>
    </p:spTree>
    <p:extLst>
      <p:ext uri="{BB962C8B-B14F-4D97-AF65-F5344CB8AC3E}">
        <p14:creationId xmlns:p14="http://schemas.microsoft.com/office/powerpoint/2010/main" val="506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takes us to Section 2 the progress report.</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15</a:t>
            </a:fld>
            <a:endParaRPr lang="en-CA"/>
          </a:p>
        </p:txBody>
      </p:sp>
    </p:spTree>
    <p:extLst>
      <p:ext uri="{BB962C8B-B14F-4D97-AF65-F5344CB8AC3E}">
        <p14:creationId xmlns:p14="http://schemas.microsoft.com/office/powerpoint/2010/main" val="99732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dirty="0"/>
              <a:t>This Section gives you an opportunity to provide an update on your project activities and completed outputs as defined by the project work and evaluation plans.</a:t>
            </a:r>
            <a:r>
              <a:rPr lang="en-CA" i="1" dirty="0"/>
              <a:t> </a:t>
            </a:r>
            <a:r>
              <a:rPr lang="en-CA" baseline="0" dirty="0" smtClean="0"/>
              <a:t>This section is organized by SMART objective. </a:t>
            </a:r>
            <a:r>
              <a:rPr lang="en-US" dirty="0"/>
              <a:t>All questions are repeated and must be answered for each of your project SMART objectives. </a:t>
            </a:r>
            <a:r>
              <a:rPr lang="en-CA" baseline="0" dirty="0" smtClean="0"/>
              <a:t>The example you see here is for our hypothetical project’s first SMART objective.</a:t>
            </a:r>
          </a:p>
          <a:p>
            <a:endParaRPr lang="en-CA" baseline="0" dirty="0" smtClean="0"/>
          </a:p>
          <a:p>
            <a:r>
              <a:rPr lang="en-CA" baseline="0" dirty="0" smtClean="0"/>
              <a:t>Question 1.1 asks about any changes made to your outputs. This is your opportunity to discuss any changes that you made to your plans such as adding/removing outputs and reasons for doing so. If you made changes select yes from the  yes/no dropdown menu and then enter your explanations in the box provided. If you didn’t make any changes simply choose no and move on to the next question.</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16</a:t>
            </a:fld>
            <a:endParaRPr lang="en-CA"/>
          </a:p>
        </p:txBody>
      </p:sp>
    </p:spTree>
    <p:extLst>
      <p:ext uri="{BB962C8B-B14F-4D97-AF65-F5344CB8AC3E}">
        <p14:creationId xmlns:p14="http://schemas.microsoft.com/office/powerpoint/2010/main" val="249282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Question</a:t>
            </a:r>
            <a:r>
              <a:rPr lang="en-CA" baseline="0" dirty="0" smtClean="0"/>
              <a:t> 1.2 asks you to provide information on each of the outputs you listed in your work plan. We’ll go through the table one column at a time for a hypothetical project.</a:t>
            </a:r>
          </a:p>
          <a:p>
            <a:endParaRPr lang="en-CA" baseline="0"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17</a:t>
            </a:fld>
            <a:endParaRPr lang="en-CA"/>
          </a:p>
        </p:txBody>
      </p:sp>
    </p:spTree>
    <p:extLst>
      <p:ext uri="{BB962C8B-B14F-4D97-AF65-F5344CB8AC3E}">
        <p14:creationId xmlns:p14="http://schemas.microsoft.com/office/powerpoint/2010/main" val="71776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First select an output from the dropdown menu. Outputs, like SMART objectives, will be imported to the question. In the example we have 2 outputs, 5 workshops and 10 e-learning sessions</a:t>
            </a:r>
          </a:p>
        </p:txBody>
      </p:sp>
      <p:sp>
        <p:nvSpPr>
          <p:cNvPr id="4" name="Slide Number Placeholder 3"/>
          <p:cNvSpPr>
            <a:spLocks noGrp="1"/>
          </p:cNvSpPr>
          <p:nvPr>
            <p:ph type="sldNum" sz="quarter" idx="10"/>
          </p:nvPr>
        </p:nvSpPr>
        <p:spPr/>
        <p:txBody>
          <a:bodyPr/>
          <a:lstStyle/>
          <a:p>
            <a:fld id="{E50D7AFD-E826-45B5-84E2-6B2D1DDD8E0F}" type="slidenum">
              <a:rPr lang="en-CA" smtClean="0"/>
              <a:t>18</a:t>
            </a:fld>
            <a:endParaRPr lang="en-CA"/>
          </a:p>
        </p:txBody>
      </p:sp>
    </p:spTree>
    <p:extLst>
      <p:ext uri="{BB962C8B-B14F-4D97-AF65-F5344CB8AC3E}">
        <p14:creationId xmlns:p14="http://schemas.microsoft.com/office/powerpoint/2010/main" val="71776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please indicate by a YES or a NO if your project has completed each identified output within the timeline listed in your work plan. If the output has been completed within this timeline, your answer should be YES. If the output has not been completed within this timeline, your answer should be NO. </a:t>
            </a:r>
            <a:r>
              <a:rPr lang="en-CA" baseline="0" dirty="0" smtClean="0"/>
              <a:t>As we see in the table we completed our workshops but not our e-learning sessions.</a:t>
            </a:r>
          </a:p>
          <a:p>
            <a:endParaRPr lang="en-CA" baseline="0"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19</a:t>
            </a:fld>
            <a:endParaRPr lang="en-CA"/>
          </a:p>
        </p:txBody>
      </p:sp>
    </p:spTree>
    <p:extLst>
      <p:ext uri="{BB962C8B-B14F-4D97-AF65-F5344CB8AC3E}">
        <p14:creationId xmlns:p14="http://schemas.microsoft.com/office/powerpoint/2010/main" val="71776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45"/>
              </a:spcAft>
              <a:defRPr/>
            </a:pPr>
            <a:r>
              <a:rPr lang="en-CA" altLang="en-US" dirty="0"/>
              <a:t>Okay let’s begin. Welcome to the Community Action Fund Reporting Tool User Guide  webinar. </a:t>
            </a:r>
          </a:p>
          <a:p>
            <a:pPr>
              <a:spcAft>
                <a:spcPts val="1245"/>
              </a:spcAft>
              <a:defRPr/>
            </a:pPr>
            <a:endParaRPr lang="en-CA" altLang="en-US" dirty="0"/>
          </a:p>
          <a:p>
            <a:pPr>
              <a:spcAft>
                <a:spcPts val="1245"/>
              </a:spcAft>
              <a:defRPr/>
            </a:pPr>
            <a:r>
              <a:rPr lang="en-CA" altLang="en-US" dirty="0"/>
              <a:t>We are very pleased to have you all join in to today’s presentation. </a:t>
            </a:r>
          </a:p>
          <a:p>
            <a:pPr>
              <a:spcAft>
                <a:spcPts val="1245"/>
              </a:spcAft>
              <a:defRPr/>
            </a:pPr>
            <a:endParaRPr lang="en-CA" altLang="en-US" dirty="0"/>
          </a:p>
          <a:p>
            <a:pPr>
              <a:spcAft>
                <a:spcPts val="1245"/>
              </a:spcAft>
              <a:defRPr/>
            </a:pPr>
            <a:r>
              <a:rPr lang="en-CA" altLang="en-US" dirty="0"/>
              <a:t>You may have noticed that the teleconference line has been muted - this is to reduce background noise. If you are having technical issues and need help, or if you have questions during today’s presentation, you can reach us by typing into the chat box found on the right hand side of your screen. First click on the “chat” icon found on the top right side of the screen. Once the chat function opens, you can type your question or request into the rectangle that will appear, and please make sure “Host” appears in the “Send to” box or use the drop down menu on the right to select Host, and then press send. Your note will appear above, which means it has been sent. </a:t>
            </a:r>
          </a:p>
          <a:p>
            <a:pPr>
              <a:spcAft>
                <a:spcPts val="1245"/>
              </a:spcAft>
              <a:defRPr/>
            </a:pPr>
            <a:endParaRPr lang="en-CA" altLang="en-US" dirty="0"/>
          </a:p>
          <a:p>
            <a:pPr>
              <a:spcAft>
                <a:spcPts val="1245"/>
              </a:spcAft>
              <a:defRPr/>
            </a:pPr>
            <a:r>
              <a:rPr lang="en-CA" altLang="en-US" dirty="0"/>
              <a:t>Our goal today is to help you get comfortable with the CRT, help you understand our expectations regarding the data the CRT collects, and to address any questions or concerns you may have.</a:t>
            </a:r>
          </a:p>
          <a:p>
            <a:pPr>
              <a:spcAft>
                <a:spcPts val="1245"/>
              </a:spcAft>
              <a:defRPr/>
            </a:pPr>
            <a:endParaRPr lang="en-CA" altLang="en-US" dirty="0"/>
          </a:p>
          <a:p>
            <a:pPr>
              <a:spcAft>
                <a:spcPts val="1245"/>
              </a:spcAft>
              <a:defRPr/>
            </a:pPr>
            <a:r>
              <a:rPr lang="en-CA" altLang="en-US" dirty="0"/>
              <a:t>We encourage you to ask questions that are related to the content of this webinar and that apply to projects in general. If you have any project-specific questions, please contact your Program Consultant and they will be happy to help. Please note that we will answer questions at the end of the webinar. We will also distribute the power point presentation and notes to all participants.</a:t>
            </a:r>
          </a:p>
          <a:p>
            <a:pPr>
              <a:spcAft>
                <a:spcPts val="1245"/>
              </a:spcAft>
              <a:defRPr/>
            </a:pPr>
            <a:endParaRPr lang="en-CA" altLang="en-US" dirty="0"/>
          </a:p>
          <a:p>
            <a:pPr>
              <a:spcAft>
                <a:spcPts val="1245"/>
              </a:spcAft>
              <a:defRPr/>
            </a:pPr>
            <a:r>
              <a:rPr lang="en-CA" altLang="en-US" dirty="0"/>
              <a:t>Finally we want to start by thanking you all for your hard work and efforts over the past year. We know that developing  SMART Objectives, outputs, a work plan and an evaluation plan for your project can be a challenging task and we appreciate your efforts.</a:t>
            </a:r>
          </a:p>
        </p:txBody>
      </p:sp>
      <p:sp>
        <p:nvSpPr>
          <p:cNvPr id="4" name="Slide Number Placeholder 3"/>
          <p:cNvSpPr>
            <a:spLocks noGrp="1"/>
          </p:cNvSpPr>
          <p:nvPr>
            <p:ph type="sldNum" sz="quarter" idx="10"/>
          </p:nvPr>
        </p:nvSpPr>
        <p:spPr/>
        <p:txBody>
          <a:bodyPr/>
          <a:lstStyle/>
          <a:p>
            <a:fld id="{E50D7AFD-E826-45B5-84E2-6B2D1DDD8E0F}" type="slidenum">
              <a:rPr lang="en-CA" smtClean="0"/>
              <a:t>2</a:t>
            </a:fld>
            <a:endParaRPr lang="en-CA" dirty="0"/>
          </a:p>
        </p:txBody>
      </p:sp>
    </p:spTree>
    <p:extLst>
      <p:ext uri="{BB962C8B-B14F-4D97-AF65-F5344CB8AC3E}">
        <p14:creationId xmlns:p14="http://schemas.microsoft.com/office/powerpoint/2010/main" val="110141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If you will not meet the timeline specified in your workplan please give a short explanation why and indicate a revised timeline. Please note when revising your workplan you must consult with and get approval from your PC. </a:t>
            </a:r>
            <a:r>
              <a:rPr lang="en-CA" dirty="0"/>
              <a:t>Filling in this table, for each of your SMART objectives without prior approval from your Program Consultant does not imply approval.</a:t>
            </a:r>
            <a:endParaRPr lang="en-CA" baseline="0" dirty="0" smtClean="0"/>
          </a:p>
          <a:p>
            <a:endParaRPr lang="en-CA" baseline="0" dirty="0" smtClean="0"/>
          </a:p>
          <a:p>
            <a:r>
              <a:rPr lang="en-CA" baseline="0" dirty="0" smtClean="0"/>
              <a:t>If you are on track to meet your timelines then leave these two columns blank and proceed to the last column.</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20</a:t>
            </a:fld>
            <a:endParaRPr lang="en-CA"/>
          </a:p>
        </p:txBody>
      </p:sp>
    </p:spTree>
    <p:extLst>
      <p:ext uri="{BB962C8B-B14F-4D97-AF65-F5344CB8AC3E}">
        <p14:creationId xmlns:p14="http://schemas.microsoft.com/office/powerpoint/2010/main" val="717760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last column, please indicate by a YES or a NO if this output has been evaluated? If YES, please report results in Question 6 (Section III). </a:t>
            </a:r>
            <a:r>
              <a:rPr lang="en-CA" baseline="0" dirty="0" smtClean="0"/>
              <a:t>In our example we see that we did evaluations for our 5 workshops but not for our e-learning sessions.</a:t>
            </a:r>
          </a:p>
          <a:p>
            <a:endParaRPr lang="en-CA" baseline="0" dirty="0" smtClean="0"/>
          </a:p>
          <a:p>
            <a:r>
              <a:rPr lang="en-CA" baseline="0" dirty="0" smtClean="0"/>
              <a:t>You’ll repeat this process for each output you listed under SMART objective 1 and then repeat again for each of your other SMART objectives. </a:t>
            </a:r>
          </a:p>
          <a:p>
            <a:endParaRPr lang="en-CA" baseline="0"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21</a:t>
            </a:fld>
            <a:endParaRPr lang="en-CA"/>
          </a:p>
        </p:txBody>
      </p:sp>
    </p:spTree>
    <p:extLst>
      <p:ext uri="{BB962C8B-B14F-4D97-AF65-F5344CB8AC3E}">
        <p14:creationId xmlns:p14="http://schemas.microsoft.com/office/powerpoint/2010/main" val="717760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dirty="0" smtClean="0"/>
              <a:t>This takes us to the Reporting Tool.</a:t>
            </a:r>
            <a:r>
              <a:rPr lang="en-CA" baseline="0" dirty="0" smtClean="0"/>
              <a:t> </a:t>
            </a:r>
            <a:r>
              <a:rPr lang="en-CA" dirty="0"/>
              <a:t>This Section collects a range of information on your project and project activities.  </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22</a:t>
            </a:fld>
            <a:endParaRPr lang="en-CA"/>
          </a:p>
        </p:txBody>
      </p:sp>
    </p:spTree>
    <p:extLst>
      <p:ext uri="{BB962C8B-B14F-4D97-AF65-F5344CB8AC3E}">
        <p14:creationId xmlns:p14="http://schemas.microsoft.com/office/powerpoint/2010/main" val="997327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questions identify sources of funding (other than the Community Action Fund) that have been invested in you project.  It includes any additional monetary contributions as well as in-kind contributions.  Please note that this information is specific to the project funded under the CAF and not about your organization.</a:t>
            </a:r>
            <a:endParaRPr lang="en-CA" dirty="0"/>
          </a:p>
          <a:p>
            <a:pPr>
              <a:lnSpc>
                <a:spcPct val="150000"/>
              </a:lnSpc>
            </a:pPr>
            <a:endParaRPr lang="en-CA" dirty="0"/>
          </a:p>
          <a:p>
            <a:pPr defTabSz="948507">
              <a:lnSpc>
                <a:spcPct val="150000"/>
              </a:lnSpc>
              <a:defRPr/>
            </a:pPr>
            <a:r>
              <a:rPr lang="en-CA" dirty="0"/>
              <a:t>If you have received monetary contributions for your project other than CAF funding, please include the monetary amount ($) under the first table. To complete this table simply choose a source of funding from the dropdown menu and indicate the total amount of funds leveraged from that source. </a:t>
            </a:r>
          </a:p>
          <a:p>
            <a:pPr>
              <a:lnSpc>
                <a:spcPct val="150000"/>
              </a:lnSpc>
            </a:pPr>
            <a:endParaRPr lang="en-CA" dirty="0"/>
          </a:p>
          <a:p>
            <a:pPr>
              <a:lnSpc>
                <a:spcPct val="150000"/>
              </a:lnSpc>
            </a:pPr>
            <a:r>
              <a:rPr lang="en-CA" dirty="0"/>
              <a:t>In the example we see that $5000 were raised from private sector contributions. </a:t>
            </a:r>
          </a:p>
          <a:p>
            <a:pPr>
              <a:lnSpc>
                <a:spcPct val="150000"/>
              </a:lnSpc>
            </a:pPr>
            <a:endParaRPr lang="en-CA" dirty="0"/>
          </a:p>
          <a:p>
            <a:pPr>
              <a:lnSpc>
                <a:spcPct val="150000"/>
              </a:lnSpc>
            </a:pPr>
            <a:r>
              <a:rPr lang="en-CA" dirty="0"/>
              <a:t>You can add as many sources as you need but you should only list a source once. For example if you held 2 fundraisers that raised $200 and $300 dollars respectively you should only enter fundraisers once and provide the total amount raised, in this case $500.</a:t>
            </a:r>
          </a:p>
          <a:p>
            <a:pPr>
              <a:lnSpc>
                <a:spcPct val="150000"/>
              </a:lnSpc>
            </a:pPr>
            <a:endParaRPr lang="en-CA" dirty="0"/>
          </a:p>
          <a:p>
            <a:pPr>
              <a:lnSpc>
                <a:spcPct val="150000"/>
              </a:lnSpc>
            </a:pPr>
            <a:r>
              <a:rPr lang="en-CA" dirty="0"/>
              <a:t>If you have received in-kind contributions for your project, please include an </a:t>
            </a:r>
            <a:r>
              <a:rPr lang="en-CA" u="sng" dirty="0"/>
              <a:t>estimated monetary value</a:t>
            </a:r>
            <a:r>
              <a:rPr lang="en-CA" dirty="0"/>
              <a:t> under the second table. You are only required to give the total value of all in-kind contributions. Please note there is no specific formula for this we ask that you consider how much these goods would have cost had you purchased them.</a:t>
            </a:r>
          </a:p>
          <a:p>
            <a:pPr>
              <a:lnSpc>
                <a:spcPct val="150000"/>
              </a:lnSpc>
            </a:pP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23</a:t>
            </a:fld>
            <a:endParaRPr lang="en-CA"/>
          </a:p>
        </p:txBody>
      </p:sp>
    </p:spTree>
    <p:extLst>
      <p:ext uri="{BB962C8B-B14F-4D97-AF65-F5344CB8AC3E}">
        <p14:creationId xmlns:p14="http://schemas.microsoft.com/office/powerpoint/2010/main" val="2520329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next section </a:t>
            </a:r>
            <a:r>
              <a:rPr lang="en-US" dirty="0"/>
              <a:t>assess the extent to which priority populations are involved in the implementation, decision-making, and governance of your project and project activities. </a:t>
            </a:r>
            <a:endParaRPr lang="en-CA" dirty="0"/>
          </a:p>
          <a:p>
            <a:endParaRPr lang="en-CA" dirty="0"/>
          </a:p>
          <a:p>
            <a:pPr defTabSz="948507">
              <a:defRPr/>
            </a:pPr>
            <a:r>
              <a:rPr lang="en-CA" dirty="0"/>
              <a:t>We’ will start with question 2.1. You are to respond YES to this question if one or more individuals from priority populations contributed to the development, management and/or delivery of project activities.  Individuals who were reached through the project activities should not be reported in this question. </a:t>
            </a:r>
          </a:p>
          <a:p>
            <a:endParaRPr lang="en-CA" dirty="0"/>
          </a:p>
          <a:p>
            <a:r>
              <a:rPr lang="en-CA" baseline="0" dirty="0" smtClean="0"/>
              <a:t>Question 2.2 asks you to indicate how many individuals contributed to your project. For this question you should count each individual only once regardless of how many times or ways they contributed. </a:t>
            </a:r>
          </a:p>
          <a:p>
            <a:endParaRPr lang="en-CA" baseline="0" dirty="0" smtClean="0"/>
          </a:p>
          <a:p>
            <a:r>
              <a:rPr lang="en-CA" baseline="0" dirty="0" smtClean="0"/>
              <a:t>For example if Mary, Bobby, and Joe each volunteered in the delivery of activities and they each also sat on the project’s board of directors they still only count as 3 individuals. In addition its important to highlight that you can estimate this total. We are not expecting you to track individuals in order to product an exact number.</a:t>
            </a:r>
          </a:p>
          <a:p>
            <a:endParaRPr lang="en-CA" baseline="0" dirty="0" smtClean="0"/>
          </a:p>
          <a:p>
            <a:r>
              <a:rPr lang="en-CA" baseline="0" dirty="0" smtClean="0"/>
              <a:t>In question 2.3 we’re looking for information on how individuals contributed. To complete this table simply select a type of contribution from the dropdown menu and indicate how many individuals contributed in that way. To continue our example of Mary, Bobby, and Joe we see that each was involved in volunteering and sitting on the board. </a:t>
            </a:r>
          </a:p>
          <a:p>
            <a:endParaRPr lang="en-CA" baseline="0" dirty="0" smtClean="0"/>
          </a:p>
          <a:p>
            <a:r>
              <a:rPr lang="en-CA" baseline="0" dirty="0" smtClean="0"/>
              <a:t>When completing question 2.3 one person could be listed as having contributed in more than one way but they should only be counted once per type of contribution. A person who volunteers 10 times should still only be counted once under the volunteered category.</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24</a:t>
            </a:fld>
            <a:endParaRPr lang="en-CA"/>
          </a:p>
        </p:txBody>
      </p:sp>
    </p:spTree>
    <p:extLst>
      <p:ext uri="{BB962C8B-B14F-4D97-AF65-F5344CB8AC3E}">
        <p14:creationId xmlns:p14="http://schemas.microsoft.com/office/powerpoint/2010/main" val="366385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in the next section cover how your project reached its intended priority populations and/or target audiences.</a:t>
            </a:r>
          </a:p>
          <a:p>
            <a:endParaRPr lang="en-CA" baseline="0" dirty="0" smtClean="0"/>
          </a:p>
          <a:p>
            <a:r>
              <a:rPr lang="en-CA" baseline="0" dirty="0" smtClean="0"/>
              <a:t>Please note that reach refers only to direct contact by your project with members of priority populations and/or target audiences through specific activities such as workshops, webinars, or outreach activities. It does not include mass media campaigns such as social media use, poster campaigns, mail-outs, etc.</a:t>
            </a:r>
          </a:p>
          <a:p>
            <a:endParaRPr lang="en-CA" baseline="0" dirty="0" smtClean="0"/>
          </a:p>
          <a:p>
            <a:r>
              <a:rPr lang="en-CA" baseline="0" dirty="0" smtClean="0"/>
              <a:t>Question 3.1.1 asks you to indicate the total number of unique individuals who were reached through project activities. </a:t>
            </a:r>
            <a:r>
              <a:rPr lang="en-US" dirty="0"/>
              <a:t>To answer this question, we are asking you to count each individual only once, regardless of </a:t>
            </a:r>
            <a:r>
              <a:rPr lang="en-US" u="sng" dirty="0"/>
              <a:t>how often</a:t>
            </a:r>
            <a:r>
              <a:rPr lang="en-US" dirty="0"/>
              <a:t> they participated in different project activities.</a:t>
            </a:r>
          </a:p>
          <a:p>
            <a:endParaRPr lang="en-CA" dirty="0"/>
          </a:p>
          <a:p>
            <a:r>
              <a:rPr lang="en-CA" dirty="0" smtClean="0"/>
              <a:t>For example in the table before you we have the attendance lists from two workshops. There are 12 names altogether but Robert and Pierre attended each workshop. So if we remove the duplicates then the total which would go into question 3.1.1 is 10.</a:t>
            </a:r>
            <a:r>
              <a:rPr lang="en-CA" baseline="0" dirty="0" smtClean="0"/>
              <a:t> </a:t>
            </a:r>
            <a:endParaRPr lang="en-CA" dirty="0" smtClean="0"/>
          </a:p>
          <a:p>
            <a:endParaRPr lang="en-CA" dirty="0" smtClean="0"/>
          </a:p>
          <a:p>
            <a:r>
              <a:rPr lang="en-US" dirty="0"/>
              <a:t>We recognize that asking organizations to track participants of their project activities could be impractical and/or be challenging to individual privacy. We understand that not all organizations will be able to provide an exact figure in response to this question. Our expectation is that you include a reasonable estimate of the overall reach of your project.</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25</a:t>
            </a:fld>
            <a:endParaRPr lang="en-CA"/>
          </a:p>
        </p:txBody>
      </p:sp>
    </p:spTree>
    <p:extLst>
      <p:ext uri="{BB962C8B-B14F-4D97-AF65-F5344CB8AC3E}">
        <p14:creationId xmlns:p14="http://schemas.microsoft.com/office/powerpoint/2010/main" val="417671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Table 3.1.2 connects the individuals you reached to your objectives and outputs. </a:t>
            </a:r>
          </a:p>
          <a:p>
            <a:endParaRPr lang="en-CA" dirty="0" smtClean="0"/>
          </a:p>
          <a:p>
            <a:r>
              <a:rPr lang="en-CA" dirty="0" smtClean="0"/>
              <a:t>We’ll go through a short</a:t>
            </a:r>
            <a:r>
              <a:rPr lang="en-CA" baseline="0" dirty="0" smtClean="0"/>
              <a:t> example that will help illustrate how to complete this question  </a:t>
            </a:r>
          </a:p>
          <a:p>
            <a:endParaRPr lang="en-CA" baseline="0" dirty="0" smtClean="0"/>
          </a:p>
          <a:p>
            <a:r>
              <a:rPr lang="en-CA" baseline="0" dirty="0" smtClean="0"/>
              <a:t>Our Project, we’ll call it the </a:t>
            </a:r>
            <a:r>
              <a:rPr lang="en-CA" baseline="0" smtClean="0"/>
              <a:t>ABC Friendship Center, </a:t>
            </a:r>
            <a:r>
              <a:rPr lang="en-CA" baseline="0" dirty="0" smtClean="0"/>
              <a:t>is holding workshops in order to increase capacity and ultimately change behavior. </a:t>
            </a:r>
          </a:p>
          <a:p>
            <a:endParaRPr lang="en-CA" baseline="0" dirty="0" smtClean="0"/>
          </a:p>
          <a:p>
            <a:r>
              <a:rPr lang="en-CA" baseline="0" dirty="0" smtClean="0"/>
              <a:t>Lets’ look at how you would report on the reach for these 5 workshops. </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26</a:t>
            </a:fld>
            <a:endParaRPr lang="en-CA"/>
          </a:p>
        </p:txBody>
      </p:sp>
    </p:spTree>
    <p:extLst>
      <p:ext uri="{BB962C8B-B14F-4D97-AF65-F5344CB8AC3E}">
        <p14:creationId xmlns:p14="http://schemas.microsoft.com/office/powerpoint/2010/main" val="3450346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we start by identifying the SMART objective that this output supported. In the CRT you can</a:t>
            </a:r>
            <a:r>
              <a:rPr lang="en-CA" baseline="0" dirty="0" smtClean="0"/>
              <a:t> select from the dropdown menu.</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27</a:t>
            </a:fld>
            <a:endParaRPr lang="en-CA"/>
          </a:p>
        </p:txBody>
      </p:sp>
    </p:spTree>
    <p:extLst>
      <p:ext uri="{BB962C8B-B14F-4D97-AF65-F5344CB8AC3E}">
        <p14:creationId xmlns:p14="http://schemas.microsoft.com/office/powerpoint/2010/main" val="328906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dirty="0" smtClean="0"/>
              <a:t>Then we’ll add the output itself, again</a:t>
            </a:r>
            <a:r>
              <a:rPr lang="en-CA" baseline="0" dirty="0" smtClean="0"/>
              <a:t> in the CRT this will be in the dropdown menu</a:t>
            </a:r>
            <a:r>
              <a:rPr lang="en-CA" dirty="0" smtClean="0"/>
              <a:t>. Note that all 5 workshops</a:t>
            </a:r>
            <a:r>
              <a:rPr lang="en-CA" baseline="0" dirty="0" smtClean="0"/>
              <a:t> are together. </a:t>
            </a:r>
            <a:r>
              <a:rPr lang="en-CA" dirty="0" smtClean="0"/>
              <a:t>We’re looking for reach per output not necessarily per specific activities.</a:t>
            </a:r>
            <a:r>
              <a:rPr lang="en-CA" baseline="0" dirty="0" smtClean="0"/>
              <a:t> Because the 5 workshops were all part of the same output we treat them as one and report the total reach across the 5 workshops.</a:t>
            </a:r>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28</a:t>
            </a:fld>
            <a:endParaRPr lang="en-CA"/>
          </a:p>
        </p:txBody>
      </p:sp>
    </p:spTree>
    <p:extLst>
      <p:ext uri="{BB962C8B-B14F-4D97-AF65-F5344CB8AC3E}">
        <p14:creationId xmlns:p14="http://schemas.microsoft.com/office/powerpoint/2010/main" val="3289060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dirty="0" smtClean="0"/>
              <a:t>It took place in Ottawa so we’ll enter an Ottawa postal code. </a:t>
            </a:r>
          </a:p>
          <a:p>
            <a:pPr defTabSz="948507">
              <a:defRPr/>
            </a:pPr>
            <a:endParaRPr lang="en-CA" dirty="0" smtClean="0"/>
          </a:p>
          <a:p>
            <a:pPr defTabSz="948507">
              <a:defRPr/>
            </a:pPr>
            <a:r>
              <a:rPr lang="en-CA" dirty="0" smtClean="0"/>
              <a:t>Now, what if the workshops occurred in 2 locations say Ottawa and</a:t>
            </a:r>
            <a:r>
              <a:rPr lang="en-CA" baseline="0" dirty="0" smtClean="0"/>
              <a:t> Toronto. In that case we would enter the output on two lines and report the reach for each location separately. You are able to repeat objectives and outputs as often as you need to. </a:t>
            </a:r>
            <a:endParaRPr lang="en-CA"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29</a:t>
            </a:fld>
            <a:endParaRPr lang="en-CA"/>
          </a:p>
        </p:txBody>
      </p:sp>
    </p:spTree>
    <p:extLst>
      <p:ext uri="{BB962C8B-B14F-4D97-AF65-F5344CB8AC3E}">
        <p14:creationId xmlns:p14="http://schemas.microsoft.com/office/powerpoint/2010/main" val="328906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By now you should have received a personalized copy of the CAF</a:t>
            </a:r>
            <a:r>
              <a:rPr lang="en-CA" baseline="0" dirty="0" smtClean="0"/>
              <a:t> reporting tool in excel.</a:t>
            </a:r>
          </a:p>
          <a:p>
            <a:r>
              <a:rPr lang="en-CA" baseline="0" dirty="0" smtClean="0"/>
              <a:t>  </a:t>
            </a:r>
          </a:p>
          <a:p>
            <a:r>
              <a:rPr lang="en-CA" baseline="0" dirty="0" smtClean="0"/>
              <a:t>Each CRT is unique and tailored to your specific project. Information that you have provided over the past few weeks and months, including your SMART objectives and outputs has been imported into the CRT. This information is used to populate dropdown menus throughout the tool in order to better enable you to directly link the CRT with your project plans. </a:t>
            </a:r>
          </a:p>
          <a:p>
            <a:endParaRPr lang="en-CA" baseline="0" dirty="0" smtClean="0"/>
          </a:p>
          <a:p>
            <a:r>
              <a:rPr lang="en-CA" baseline="0" dirty="0" smtClean="0"/>
              <a:t>You should have also received a copy of the CRT user guide. We strongly encourage you to review this document as it contains many definitions, examples, and tips on completing the CRT.</a:t>
            </a:r>
          </a:p>
          <a:p>
            <a:endParaRPr lang="en-CA" baseline="0" dirty="0" smtClean="0"/>
          </a:p>
          <a:p>
            <a:pPr defTabSz="948507">
              <a:defRPr/>
            </a:pPr>
            <a:r>
              <a:rPr lang="en-CA" baseline="0" dirty="0" smtClean="0"/>
              <a:t>Before advancing I’d like to note that you may find it helpful to have a copy of the CRT </a:t>
            </a:r>
            <a:r>
              <a:rPr lang="en-CA" dirty="0" smtClean="0"/>
              <a:t>open so you can follow along with todays’ presentation.</a:t>
            </a:r>
          </a:p>
          <a:p>
            <a:pPr defTabSz="948507">
              <a:defRPr/>
            </a:pPr>
            <a:endParaRPr lang="en-CA" dirty="0" smtClean="0"/>
          </a:p>
          <a:p>
            <a:pPr defTabSz="948507">
              <a:defRPr/>
            </a:pPr>
            <a:r>
              <a:rPr lang="en-CA" baseline="0" dirty="0" smtClean="0"/>
              <a:t>If you have not received the tool or the guide please contact your program consultant. </a:t>
            </a:r>
          </a:p>
          <a:p>
            <a:pPr defTabSz="948507">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a:t>
            </a:fld>
            <a:endParaRPr lang="en-CA"/>
          </a:p>
        </p:txBody>
      </p:sp>
    </p:spTree>
    <p:extLst>
      <p:ext uri="{BB962C8B-B14F-4D97-AF65-F5344CB8AC3E}">
        <p14:creationId xmlns:p14="http://schemas.microsoft.com/office/powerpoint/2010/main" val="11332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we’ll enter the actual number of people we reached. </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30</a:t>
            </a:fld>
            <a:endParaRPr lang="en-CA"/>
          </a:p>
        </p:txBody>
      </p:sp>
    </p:spTree>
    <p:extLst>
      <p:ext uri="{BB962C8B-B14F-4D97-AF65-F5344CB8AC3E}">
        <p14:creationId xmlns:p14="http://schemas.microsoft.com/office/powerpoint/2010/main" val="3289060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Questions 3.2,</a:t>
            </a:r>
            <a:r>
              <a:rPr lang="en-CA" baseline="0" dirty="0" smtClean="0"/>
              <a:t> 3.3, and 3.4 gather specific demographic information about the priority populations you reached, specifically age, gender, and Indigenous peoples.</a:t>
            </a:r>
          </a:p>
          <a:p>
            <a:endParaRPr lang="en-CA" baseline="0" dirty="0" smtClean="0"/>
          </a:p>
          <a:p>
            <a:r>
              <a:rPr lang="en-US" dirty="0"/>
              <a:t>We understand that asking organizations to track this data could be impractical and pose serious challenges to individual privacy. You are not required to track your participants. This data can be obtained directly from your participants or estimated. If you do not track this information check the data not available box.</a:t>
            </a:r>
            <a:r>
              <a:rPr lang="en-CA" baseline="0" dirty="0" smtClean="0"/>
              <a:t>. The question will disappear and you can move on to the next question.</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31</a:t>
            </a:fld>
            <a:endParaRPr lang="en-CA"/>
          </a:p>
        </p:txBody>
      </p:sp>
    </p:spTree>
    <p:extLst>
      <p:ext uri="{BB962C8B-B14F-4D97-AF65-F5344CB8AC3E}">
        <p14:creationId xmlns:p14="http://schemas.microsoft.com/office/powerpoint/2010/main" val="1845903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final part of the reach section covers</a:t>
            </a:r>
            <a:r>
              <a:rPr lang="en-CA" baseline="0" dirty="0" smtClean="0"/>
              <a:t> individuals your project connected to care and/or treatment. </a:t>
            </a:r>
            <a:r>
              <a:rPr lang="en-US" dirty="0"/>
              <a:t>We are asking you to indicate by a YES, NO or a N/A if your project has referred its intended priority populations for testing and/or treatment during the current reporting period.  </a:t>
            </a:r>
          </a:p>
          <a:p>
            <a:endParaRPr lang="en-CA" baseline="0" dirty="0" smtClean="0"/>
          </a:p>
          <a:p>
            <a:r>
              <a:rPr lang="en-CA" baseline="0" dirty="0" smtClean="0"/>
              <a:t>Specifically we’re looking for the number of individuals that you referred to STBBI testing services and the number you referred to treatment. </a:t>
            </a:r>
          </a:p>
          <a:p>
            <a:endParaRPr lang="en-CA" baseline="0" dirty="0" smtClean="0"/>
          </a:p>
          <a:p>
            <a:r>
              <a:rPr lang="en-CA" baseline="0" dirty="0" smtClean="0"/>
              <a:t>If either of these don’t apply to your project simple enter N/A. If your project didn’t conduct any referrals of this nature then select no or N/A in question 3.5.</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32</a:t>
            </a:fld>
            <a:endParaRPr lang="en-CA"/>
          </a:p>
        </p:txBody>
      </p:sp>
    </p:spTree>
    <p:extLst>
      <p:ext uri="{BB962C8B-B14F-4D97-AF65-F5344CB8AC3E}">
        <p14:creationId xmlns:p14="http://schemas.microsoft.com/office/powerpoint/2010/main" val="2588613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in Section 4 cover project use of social media as a means of knowledge dissemination. We’re defining social media activities as online activities that enable users to create/share information or to participate in social networking</a:t>
            </a:r>
          </a:p>
          <a:p>
            <a:endParaRPr lang="en-CA" dirty="0" smtClean="0"/>
          </a:p>
          <a:p>
            <a:r>
              <a:rPr lang="en-CA" dirty="0" smtClean="0"/>
              <a:t>Looking first</a:t>
            </a:r>
            <a:r>
              <a:rPr lang="en-CA" baseline="0" dirty="0" smtClean="0"/>
              <a:t> at question 4.1.1 you’ll see a list of your SMART objectives. </a:t>
            </a:r>
          </a:p>
          <a:p>
            <a:endParaRPr lang="en-CA" baseline="0" dirty="0" smtClean="0"/>
          </a:p>
          <a:p>
            <a:r>
              <a:rPr lang="en-CA" baseline="0" dirty="0" smtClean="0"/>
              <a:t>We’re asking you to check off all SMART objectives that you used social media to support. Please note we’re not asking you to disaggregate your data by SMART objective. Instead you should report all your social media data together.</a:t>
            </a:r>
          </a:p>
          <a:p>
            <a:endParaRPr lang="en-CA" baseline="0" dirty="0" smtClean="0"/>
          </a:p>
          <a:p>
            <a:r>
              <a:rPr lang="en-CA" baseline="0" dirty="0" smtClean="0"/>
              <a:t>If you conducted social media activities in support of an objective simply put a check in the box next to it. In the example you see the first three objectives were supported by social media while the fourth was not.</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33</a:t>
            </a:fld>
            <a:endParaRPr lang="en-CA"/>
          </a:p>
        </p:txBody>
      </p:sp>
    </p:spTree>
    <p:extLst>
      <p:ext uri="{BB962C8B-B14F-4D97-AF65-F5344CB8AC3E}">
        <p14:creationId xmlns:p14="http://schemas.microsoft.com/office/powerpoint/2010/main" val="758185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next step is to identify which platforms you used. Simply check the box next to each platform you used.  In the example we see that Website and twitter were selected.</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34</a:t>
            </a:fld>
            <a:endParaRPr lang="en-CA"/>
          </a:p>
        </p:txBody>
      </p:sp>
    </p:spTree>
    <p:extLst>
      <p:ext uri="{BB962C8B-B14F-4D97-AF65-F5344CB8AC3E}">
        <p14:creationId xmlns:p14="http://schemas.microsoft.com/office/powerpoint/2010/main" val="393785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platforms you check in question 4.1.2 will trigger further questions specific to each platform. </a:t>
            </a:r>
          </a:p>
          <a:p>
            <a:endParaRPr lang="en-CA" dirty="0" smtClean="0"/>
          </a:p>
          <a:p>
            <a:r>
              <a:rPr lang="en-CA" dirty="0" smtClean="0"/>
              <a:t>These ask you to enter platform specific metrics. </a:t>
            </a:r>
          </a:p>
          <a:p>
            <a:endParaRPr lang="en-CA" dirty="0" smtClean="0"/>
          </a:p>
          <a:p>
            <a:r>
              <a:rPr lang="en-CA" dirty="0" smtClean="0"/>
              <a:t>For example because we checked websites we are asked to provide the number of visits, page views, unique visitors, and the bounce</a:t>
            </a:r>
            <a:r>
              <a:rPr lang="en-CA" baseline="0" dirty="0" smtClean="0"/>
              <a:t> rate. Similarly for twitter we are asked for the number of followers, re-tweets, and likes.</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35</a:t>
            </a:fld>
            <a:endParaRPr lang="en-CA"/>
          </a:p>
        </p:txBody>
      </p:sp>
    </p:spTree>
    <p:extLst>
      <p:ext uri="{BB962C8B-B14F-4D97-AF65-F5344CB8AC3E}">
        <p14:creationId xmlns:p14="http://schemas.microsoft.com/office/powerpoint/2010/main" val="3365295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next section c</a:t>
            </a:r>
            <a:r>
              <a:rPr lang="en-US" dirty="0"/>
              <a:t>overs project outputs related to the development and dissemination of knowledge and knowledge products. </a:t>
            </a:r>
          </a:p>
          <a:p>
            <a:endParaRPr lang="en-CA" baseline="0" dirty="0" smtClean="0"/>
          </a:p>
          <a:p>
            <a:r>
              <a:rPr lang="en-CA" baseline="0" dirty="0" smtClean="0"/>
              <a:t>We’ll go through an example on how to compete this section. We’ll start by just looking at the first half of the table in question 5.2.</a:t>
            </a:r>
          </a:p>
          <a:p>
            <a:endParaRPr lang="en-CA" baseline="0"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36</a:t>
            </a:fld>
            <a:endParaRPr lang="en-CA"/>
          </a:p>
        </p:txBody>
      </p:sp>
    </p:spTree>
    <p:extLst>
      <p:ext uri="{BB962C8B-B14F-4D97-AF65-F5344CB8AC3E}">
        <p14:creationId xmlns:p14="http://schemas.microsoft.com/office/powerpoint/2010/main" val="958567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To complete the table start by entering the title of the document and the url or web link if the tool is available online.  We have two tools listed above. The HIV Quick Guide and the HCV Quick Guide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37</a:t>
            </a:fld>
            <a:endParaRPr lang="en-CA"/>
          </a:p>
        </p:txBody>
      </p:sp>
    </p:spTree>
    <p:extLst>
      <p:ext uri="{BB962C8B-B14F-4D97-AF65-F5344CB8AC3E}">
        <p14:creationId xmlns:p14="http://schemas.microsoft.com/office/powerpoint/2010/main" val="3714274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Once you’ve entered the title the next step is to indicate what kind of product this is by choosing from the dropdown menu. Our examples are both pamphlets.</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38</a:t>
            </a:fld>
            <a:endParaRPr lang="en-CA"/>
          </a:p>
        </p:txBody>
      </p:sp>
    </p:spTree>
    <p:extLst>
      <p:ext uri="{BB962C8B-B14F-4D97-AF65-F5344CB8AC3E}">
        <p14:creationId xmlns:p14="http://schemas.microsoft.com/office/powerpoint/2010/main" val="3714274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Finally describe the population and/or audience for which this product is designed. It worth highlighting that this column is an open text answer, you can identify multiple populations, specific sup-populations, etc. For our examples we have People living with HIV and Hepatitis C respectively.</a:t>
            </a:r>
            <a:endParaRPr lang="en-CA"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39</a:t>
            </a:fld>
            <a:endParaRPr lang="en-CA"/>
          </a:p>
        </p:txBody>
      </p:sp>
    </p:spTree>
    <p:extLst>
      <p:ext uri="{BB962C8B-B14F-4D97-AF65-F5344CB8AC3E}">
        <p14:creationId xmlns:p14="http://schemas.microsoft.com/office/powerpoint/2010/main" val="371427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cover several different topics in todays presentation. First we’ll do a quick overview of the CAF reporting requirement and how the</a:t>
            </a:r>
            <a:r>
              <a:rPr lang="en-CA" baseline="0" dirty="0" smtClean="0"/>
              <a:t> CRT fits in. Then we’ll do a quick guide to using and navigating Microsoft excel. Then we’ll look at some of the mechanics within the CRT. Next well look at the General Information section of the tool. After that we’ll look at the Progress Report Section. We’ll conclude the presentation by going through each question in the reporting tool section and then we’ll open up for questions.</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4</a:t>
            </a:fld>
            <a:endParaRPr lang="en-CA"/>
          </a:p>
        </p:txBody>
      </p:sp>
    </p:spTree>
    <p:extLst>
      <p:ext uri="{BB962C8B-B14F-4D97-AF65-F5344CB8AC3E}">
        <p14:creationId xmlns:p14="http://schemas.microsoft.com/office/powerpoint/2010/main" val="1666985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continue with the second half now. The first column asks Did you develop this product, in other words, is this an original product that your</a:t>
            </a:r>
            <a:r>
              <a:rPr lang="en-CA" baseline="0" dirty="0" smtClean="0"/>
              <a:t> project created. As we see in the example the HIV guide was created by our project but the Hepatitis C guide was not.</a:t>
            </a:r>
          </a:p>
          <a:p>
            <a:endParaRPr lang="en-CA" baseline="0" dirty="0" smtClean="0"/>
          </a:p>
          <a:p>
            <a:r>
              <a:rPr lang="en-CA" baseline="0" dirty="0" smtClean="0"/>
              <a:t>If you did develop this product then continue to the next column and indicate when the product was first released and when it was most recently updated. As we see the HIV guide was created in 2010 and updated in 2014.</a:t>
            </a:r>
          </a:p>
          <a:p>
            <a:endParaRPr lang="en-CA" baseline="0" dirty="0" smtClean="0"/>
          </a:p>
          <a:p>
            <a:r>
              <a:rPr lang="en-CA" baseline="0" dirty="0" smtClean="0"/>
              <a:t>If you did not develop this product, skip to the “who was the original source” column and enter the name of the original source. For the Hepatitis C guide we see that it is a PHAC document. </a:t>
            </a:r>
          </a:p>
          <a:p>
            <a:endParaRPr lang="en-CA" baseline="0" dirty="0" smtClean="0"/>
          </a:p>
          <a:p>
            <a:r>
              <a:rPr lang="en-CA" baseline="0" dirty="0" smtClean="0"/>
              <a:t>Next indicate whether or not you adapted this product from its original form. </a:t>
            </a:r>
            <a:r>
              <a:rPr lang="en-CA" dirty="0"/>
              <a:t>A product is considered adapted if it is changed to specifically fit your project objectives. For example, changes in wording, changes to make a product appropriate for a specific population, or updates to the actual information contained in the product would be considered adaptation. Translation alone is not considered adaptation. </a:t>
            </a:r>
            <a:r>
              <a:rPr lang="en-CA" baseline="0" dirty="0" smtClean="0"/>
              <a:t>As we see our project did adapt the Hepatitis C guide.</a:t>
            </a:r>
          </a:p>
          <a:p>
            <a:endParaRPr lang="en-CA" baseline="0" dirty="0" smtClean="0"/>
          </a:p>
          <a:p>
            <a:r>
              <a:rPr lang="en-CA" baseline="0" dirty="0" smtClean="0"/>
              <a:t>Finally, for all products, regardless of whether you developed them or not indicate what the purpose of the product was. If a tool was used for information activities put a check in that column, similarly if it was used for education check that column. The same tool could be used for both. In our example we see that the HIV guide was used for informational activities while the Hepatitis C guide was used for both.</a:t>
            </a:r>
            <a:endParaRPr lang="en-CA"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40</a:t>
            </a:fld>
            <a:endParaRPr lang="en-CA"/>
          </a:p>
        </p:txBody>
      </p:sp>
    </p:spTree>
    <p:extLst>
      <p:ext uri="{BB962C8B-B14F-4D97-AF65-F5344CB8AC3E}">
        <p14:creationId xmlns:p14="http://schemas.microsoft.com/office/powerpoint/2010/main" val="3305860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final section deals with evaluation. The questions in this sections </a:t>
            </a:r>
            <a:r>
              <a:rPr lang="en-CA" dirty="0"/>
              <a:t>asses the progress toward achieving your project SMART objectives. </a:t>
            </a:r>
            <a:r>
              <a:rPr lang="en-CA" dirty="0" smtClean="0"/>
              <a:t>This is where you will enter the data you collect regarding your evaluation activities. </a:t>
            </a:r>
          </a:p>
          <a:p>
            <a:endParaRPr lang="en-CA" dirty="0" smtClean="0"/>
          </a:p>
          <a:p>
            <a:r>
              <a:rPr lang="en-CA" dirty="0" smtClean="0"/>
              <a:t>We’ll go</a:t>
            </a:r>
            <a:r>
              <a:rPr lang="en-CA" baseline="0" dirty="0" smtClean="0"/>
              <a:t> back to our 5 workshop example from section 3 to demonstrate how to fill out this table.</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41</a:t>
            </a:fld>
            <a:endParaRPr lang="en-CA"/>
          </a:p>
        </p:txBody>
      </p:sp>
    </p:spTree>
    <p:extLst>
      <p:ext uri="{BB962C8B-B14F-4D97-AF65-F5344CB8AC3E}">
        <p14:creationId xmlns:p14="http://schemas.microsoft.com/office/powerpoint/2010/main" val="1046275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Because everything is measured against your SMART objective we’ll start by selecting</a:t>
            </a:r>
            <a:r>
              <a:rPr lang="en-CA" baseline="0" dirty="0" smtClean="0"/>
              <a:t> the SMART objective we’re evaluating from the dropdown menu.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42</a:t>
            </a:fld>
            <a:endParaRPr lang="en-CA"/>
          </a:p>
        </p:txBody>
      </p:sp>
    </p:spTree>
    <p:extLst>
      <p:ext uri="{BB962C8B-B14F-4D97-AF65-F5344CB8AC3E}">
        <p14:creationId xmlns:p14="http://schemas.microsoft.com/office/powerpoint/2010/main" val="3665436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Next enter the indicator that you are measuring. In this case we’re looking at how many respondents increased their knowledge of risk factors. </a:t>
            </a:r>
          </a:p>
          <a:p>
            <a:endParaRPr lang="en-CA" baseline="0"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43</a:t>
            </a:fld>
            <a:endParaRPr lang="en-CA"/>
          </a:p>
        </p:txBody>
      </p:sp>
    </p:spTree>
    <p:extLst>
      <p:ext uri="{BB962C8B-B14F-4D97-AF65-F5344CB8AC3E}">
        <p14:creationId xmlns:p14="http://schemas.microsoft.com/office/powerpoint/2010/main" val="3665436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Finally enter the data you’ve collected under result of your data. For our example we see that there was a 45% increase in knowledge of HIV risk factors. </a:t>
            </a:r>
          </a:p>
          <a:p>
            <a:endParaRPr lang="en-CA" baseline="0" dirty="0" smtClean="0"/>
          </a:p>
          <a:p>
            <a:r>
              <a:rPr lang="en-CA" baseline="0" dirty="0" smtClean="0"/>
              <a:t>This column  is an open question. Because evaluations will be so varied exactly how you populate this cell will depend on the data you are collecting. If could be a percentage, a short sentence, a number etc. Our goal is to give you the most flexibility in providing your answers and then we’ll code the data on our end to roll up the results.</a:t>
            </a:r>
          </a:p>
          <a:p>
            <a:endParaRPr lang="en-CA" baseline="0" dirty="0" smtClean="0"/>
          </a:p>
          <a:p>
            <a:pPr defTabSz="948507">
              <a:defRPr/>
            </a:pPr>
            <a:r>
              <a:rPr lang="en-US" dirty="0"/>
              <a:t>If you have not yet collected data for an indicator (for example, on a medium term outcome data will not likely be gathered in year 1), simply enter « </a:t>
            </a:r>
            <a:r>
              <a:rPr lang="en-US" i="1" dirty="0"/>
              <a:t>data not yet available</a:t>
            </a:r>
            <a:r>
              <a:rPr lang="en-US" dirty="0"/>
              <a:t> » in the appropriate column. </a:t>
            </a:r>
            <a:endParaRPr lang="en-CA" dirty="0"/>
          </a:p>
          <a:p>
            <a:endParaRPr lang="en-CA"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44</a:t>
            </a:fld>
            <a:endParaRPr lang="en-CA"/>
          </a:p>
        </p:txBody>
      </p:sp>
    </p:spTree>
    <p:extLst>
      <p:ext uri="{BB962C8B-B14F-4D97-AF65-F5344CB8AC3E}">
        <p14:creationId xmlns:p14="http://schemas.microsoft.com/office/powerpoint/2010/main" val="3665436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that concludes ou</a:t>
            </a:r>
            <a:r>
              <a:rPr lang="en-CA" baseline="0" dirty="0" smtClean="0"/>
              <a:t>r discussion on the CRT We’ll close with a few key dates and then open the floor up for questions.</a:t>
            </a:r>
          </a:p>
          <a:p>
            <a:endParaRPr lang="en-CA" baseline="0" dirty="0" smtClean="0"/>
          </a:p>
          <a:p>
            <a:r>
              <a:rPr lang="en-CA" baseline="0" dirty="0" smtClean="0"/>
              <a:t>Read slide</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45</a:t>
            </a:fld>
            <a:endParaRPr lang="en-CA"/>
          </a:p>
        </p:txBody>
      </p:sp>
    </p:spTree>
    <p:extLst>
      <p:ext uri="{BB962C8B-B14F-4D97-AF65-F5344CB8AC3E}">
        <p14:creationId xmlns:p14="http://schemas.microsoft.com/office/powerpoint/2010/main" val="3564162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50D7AFD-E826-45B5-84E2-6B2D1DDD8E0F}" type="slidenum">
              <a:rPr lang="en-CA" smtClean="0"/>
              <a:t>46</a:t>
            </a:fld>
            <a:endParaRPr lang="en-CA"/>
          </a:p>
        </p:txBody>
      </p:sp>
    </p:spTree>
    <p:extLst>
      <p:ext uri="{BB962C8B-B14F-4D97-AF65-F5344CB8AC3E}">
        <p14:creationId xmlns:p14="http://schemas.microsoft.com/office/powerpoint/2010/main" val="2007250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50D7AFD-E826-45B5-84E2-6B2D1DDD8E0F}" type="slidenum">
              <a:rPr lang="en-CA" smtClean="0"/>
              <a:t>47</a:t>
            </a:fld>
            <a:endParaRPr lang="en-CA"/>
          </a:p>
        </p:txBody>
      </p:sp>
    </p:spTree>
    <p:extLst>
      <p:ext uri="{BB962C8B-B14F-4D97-AF65-F5344CB8AC3E}">
        <p14:creationId xmlns:p14="http://schemas.microsoft.com/office/powerpoint/2010/main" val="254437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01927" y="4561226"/>
            <a:ext cx="6385891" cy="4776007"/>
          </a:xfrm>
        </p:spPr>
        <p:txBody>
          <a:bodyPr/>
          <a:lstStyle/>
          <a:p>
            <a:pPr>
              <a:defRPr/>
            </a:pPr>
            <a:r>
              <a:rPr lang="fr-CA" altLang="en-US" sz="1500" b="1" u="sng" dirty="0" err="1"/>
              <a:t>Speaking</a:t>
            </a:r>
            <a:r>
              <a:rPr lang="fr-CA" altLang="en-US" sz="1500" b="1" u="sng" dirty="0"/>
              <a:t> points: </a:t>
            </a:r>
            <a:endParaRPr lang="en-CA" sz="1500" dirty="0"/>
          </a:p>
          <a:p>
            <a:pPr>
              <a:defRPr/>
            </a:pPr>
            <a:endParaRPr lang="en-CA" sz="1500" dirty="0"/>
          </a:p>
          <a:p>
            <a:pPr>
              <a:defRPr/>
            </a:pPr>
            <a:r>
              <a:rPr lang="en-CA" sz="1500" dirty="0"/>
              <a:t>The Contribution Agreement identifies four types of reporting requirements</a:t>
            </a:r>
          </a:p>
          <a:p>
            <a:pPr indent="-543643">
              <a:buFont typeface="+mj-lt"/>
              <a:buAutoNum type="arabicPeriod"/>
              <a:defRPr/>
            </a:pPr>
            <a:r>
              <a:rPr lang="en-CA" sz="1500" b="1" i="1" dirty="0">
                <a:solidFill>
                  <a:schemeClr val="accent2"/>
                </a:solidFill>
              </a:rPr>
              <a:t>Annual Progress Report </a:t>
            </a:r>
          </a:p>
          <a:p>
            <a:pPr indent="-543643">
              <a:buFont typeface="+mj-lt"/>
              <a:buAutoNum type="arabicPeriod"/>
              <a:defRPr/>
            </a:pPr>
            <a:r>
              <a:rPr lang="en-CA" sz="1500" b="1" i="1" dirty="0">
                <a:solidFill>
                  <a:schemeClr val="accent2"/>
                </a:solidFill>
              </a:rPr>
              <a:t>Annual Performance Measurement Report, which includes the Performance Measurement &amp; Evaluation Requirements Report (</a:t>
            </a:r>
            <a:r>
              <a:rPr lang="fr-FR" sz="1500" b="1" i="1" dirty="0">
                <a:solidFill>
                  <a:schemeClr val="accent2"/>
                </a:solidFill>
              </a:rPr>
              <a:t>Section 8.1 , Québec: Section 16)</a:t>
            </a:r>
          </a:p>
          <a:p>
            <a:pPr indent="-543643">
              <a:buFont typeface="+mj-lt"/>
              <a:buAutoNum type="arabicPeriod"/>
              <a:defRPr/>
            </a:pPr>
            <a:r>
              <a:rPr lang="en-CA" sz="1500" dirty="0"/>
              <a:t>Preliminary Evaluation Report </a:t>
            </a:r>
            <a:r>
              <a:rPr lang="fr-FR" sz="1500" i="1" dirty="0"/>
              <a:t>(Contribution Agreement Section 9.1, Québec: Section 16)</a:t>
            </a:r>
            <a:endParaRPr lang="en-CA" sz="1500" i="1" dirty="0"/>
          </a:p>
          <a:p>
            <a:pPr indent="-543643">
              <a:buFont typeface="+mj-lt"/>
              <a:buAutoNum type="arabicPeriod"/>
              <a:defRPr/>
            </a:pPr>
            <a:r>
              <a:rPr lang="en-CA" sz="1500" dirty="0"/>
              <a:t>Final Evaluation Report </a:t>
            </a:r>
            <a:r>
              <a:rPr lang="fr-FR" sz="1500" i="1" dirty="0"/>
              <a:t>(Contribution Agreement Section 9.1, Québec: Section 16)</a:t>
            </a:r>
          </a:p>
          <a:p>
            <a:pPr indent="-543643">
              <a:buFont typeface="+mj-lt"/>
              <a:buAutoNum type="arabicPeriod"/>
              <a:defRPr/>
            </a:pPr>
            <a:endParaRPr lang="fr-FR" i="1" dirty="0" smtClean="0"/>
          </a:p>
          <a:p>
            <a:pPr>
              <a:defRPr/>
            </a:pPr>
            <a:r>
              <a:rPr lang="fr-FR" sz="1500" dirty="0"/>
              <a:t>This </a:t>
            </a:r>
            <a:r>
              <a:rPr lang="fr-FR" sz="1500" dirty="0" err="1"/>
              <a:t>presentation</a:t>
            </a:r>
            <a:r>
              <a:rPr lang="fr-FR" sz="1500" dirty="0"/>
              <a:t> </a:t>
            </a:r>
            <a:r>
              <a:rPr lang="fr-FR" sz="1500" dirty="0" err="1"/>
              <a:t>is</a:t>
            </a:r>
            <a:r>
              <a:rPr lang="fr-FR" sz="1500" dirty="0"/>
              <a:t> about the </a:t>
            </a:r>
            <a:r>
              <a:rPr lang="fr-FR" sz="1500" dirty="0" err="1"/>
              <a:t>progress</a:t>
            </a:r>
            <a:r>
              <a:rPr lang="fr-FR" sz="1500" dirty="0"/>
              <a:t> and the performance </a:t>
            </a:r>
            <a:r>
              <a:rPr lang="fr-FR" sz="1500" dirty="0" err="1"/>
              <a:t>measurement</a:t>
            </a:r>
            <a:r>
              <a:rPr lang="fr-FR" sz="1500" dirty="0"/>
              <a:t> </a:t>
            </a:r>
            <a:r>
              <a:rPr lang="fr-FR" sz="1500" dirty="0" err="1"/>
              <a:t>annual</a:t>
            </a:r>
            <a:r>
              <a:rPr lang="fr-FR" sz="1500" dirty="0"/>
              <a:t> reports</a:t>
            </a:r>
          </a:p>
          <a:p>
            <a:pPr>
              <a:defRPr/>
            </a:pPr>
            <a:endParaRPr lang="fr-FR" sz="1500" dirty="0"/>
          </a:p>
          <a:p>
            <a:pPr defTabSz="948507">
              <a:defRPr/>
            </a:pPr>
            <a:r>
              <a:rPr lang="fr-FR" sz="1500" dirty="0" err="1"/>
              <a:t>Both</a:t>
            </a:r>
            <a:r>
              <a:rPr lang="fr-FR" sz="1500" dirty="0"/>
              <a:t> </a:t>
            </a:r>
            <a:r>
              <a:rPr lang="fr-FR" sz="1500" dirty="0" err="1"/>
              <a:t>annual</a:t>
            </a:r>
            <a:r>
              <a:rPr lang="fr-FR" sz="1500" dirty="0"/>
              <a:t> reports have been </a:t>
            </a:r>
            <a:r>
              <a:rPr lang="fr-FR" sz="1500" dirty="0" err="1"/>
              <a:t>integrated</a:t>
            </a:r>
            <a:r>
              <a:rPr lang="fr-FR" sz="1500" dirty="0"/>
              <a:t> </a:t>
            </a:r>
            <a:r>
              <a:rPr lang="fr-FR" sz="1500" dirty="0" err="1"/>
              <a:t>into</a:t>
            </a:r>
            <a:r>
              <a:rPr lang="fr-FR" sz="1500" dirty="0"/>
              <a:t> one Excel document: the CRT This </a:t>
            </a:r>
            <a:r>
              <a:rPr lang="fr-FR" sz="1500" dirty="0" err="1"/>
              <a:t>means</a:t>
            </a:r>
            <a:r>
              <a:rPr lang="fr-FR" sz="1500" dirty="0"/>
              <a:t> </a:t>
            </a:r>
            <a:r>
              <a:rPr lang="fr-FR" sz="1500" dirty="0" err="1"/>
              <a:t>that</a:t>
            </a:r>
            <a:r>
              <a:rPr lang="fr-FR" sz="1500" dirty="0"/>
              <a:t> </a:t>
            </a:r>
            <a:r>
              <a:rPr lang="fr-FR" sz="1500" dirty="0" err="1"/>
              <a:t>there</a:t>
            </a:r>
            <a:r>
              <a:rPr lang="fr-FR" sz="1500" dirty="0"/>
              <a:t> </a:t>
            </a:r>
            <a:r>
              <a:rPr lang="fr-FR" sz="1500" dirty="0" err="1"/>
              <a:t>is</a:t>
            </a:r>
            <a:r>
              <a:rPr lang="fr-FR" sz="1500" dirty="0"/>
              <a:t> a single data collection </a:t>
            </a:r>
            <a:r>
              <a:rPr lang="fr-FR" sz="1500" dirty="0" err="1"/>
              <a:t>tool</a:t>
            </a:r>
            <a:r>
              <a:rPr lang="fr-FR" sz="1500" dirty="0"/>
              <a:t> for </a:t>
            </a:r>
            <a:r>
              <a:rPr lang="fr-FR" sz="1500" dirty="0" err="1"/>
              <a:t>reporting</a:t>
            </a:r>
            <a:r>
              <a:rPr lang="fr-FR" sz="1500" dirty="0"/>
              <a:t> </a:t>
            </a:r>
            <a:r>
              <a:rPr lang="fr-FR" sz="1500" dirty="0" err="1"/>
              <a:t>progress</a:t>
            </a:r>
            <a:r>
              <a:rPr lang="fr-FR" sz="1500" dirty="0"/>
              <a:t> of </a:t>
            </a:r>
            <a:r>
              <a:rPr lang="fr-FR" sz="1500" dirty="0" err="1"/>
              <a:t>project</a:t>
            </a:r>
            <a:r>
              <a:rPr lang="fr-FR" sz="1500" dirty="0"/>
              <a:t> </a:t>
            </a:r>
            <a:r>
              <a:rPr lang="fr-FR" sz="1500" dirty="0" err="1"/>
              <a:t>activities</a:t>
            </a:r>
            <a:r>
              <a:rPr lang="fr-FR" sz="1500" dirty="0"/>
              <a:t> and performance </a:t>
            </a:r>
            <a:r>
              <a:rPr lang="fr-FR" sz="1500" dirty="0" err="1"/>
              <a:t>measures</a:t>
            </a:r>
            <a:r>
              <a:rPr lang="fr-FR" sz="1500" dirty="0"/>
              <a:t>. </a:t>
            </a:r>
          </a:p>
          <a:p>
            <a:pPr>
              <a:defRPr/>
            </a:pPr>
            <a:endParaRPr lang="fr-FR" sz="1500"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70662" indent="-296408">
              <a:defRPr>
                <a:solidFill>
                  <a:schemeClr val="tx1"/>
                </a:solidFill>
                <a:latin typeface="Arial" pitchFamily="34" charset="0"/>
              </a:defRPr>
            </a:lvl2pPr>
            <a:lvl3pPr marL="1185634" indent="-237127">
              <a:defRPr>
                <a:solidFill>
                  <a:schemeClr val="tx1"/>
                </a:solidFill>
                <a:latin typeface="Arial" pitchFamily="34" charset="0"/>
              </a:defRPr>
            </a:lvl3pPr>
            <a:lvl4pPr marL="1659887" indent="-237127">
              <a:defRPr>
                <a:solidFill>
                  <a:schemeClr val="tx1"/>
                </a:solidFill>
                <a:latin typeface="Arial" pitchFamily="34" charset="0"/>
              </a:defRPr>
            </a:lvl4pPr>
            <a:lvl5pPr marL="2134141" indent="-237127">
              <a:defRPr>
                <a:solidFill>
                  <a:schemeClr val="tx1"/>
                </a:solidFill>
                <a:latin typeface="Arial" pitchFamily="34" charset="0"/>
              </a:defRPr>
            </a:lvl5pPr>
            <a:lvl6pPr marL="2608395" indent="-237127" fontAlgn="base">
              <a:spcBef>
                <a:spcPct val="0"/>
              </a:spcBef>
              <a:spcAft>
                <a:spcPct val="0"/>
              </a:spcAft>
              <a:defRPr>
                <a:solidFill>
                  <a:schemeClr val="tx1"/>
                </a:solidFill>
                <a:latin typeface="Arial" pitchFamily="34" charset="0"/>
              </a:defRPr>
            </a:lvl6pPr>
            <a:lvl7pPr marL="3082648" indent="-237127" fontAlgn="base">
              <a:spcBef>
                <a:spcPct val="0"/>
              </a:spcBef>
              <a:spcAft>
                <a:spcPct val="0"/>
              </a:spcAft>
              <a:defRPr>
                <a:solidFill>
                  <a:schemeClr val="tx1"/>
                </a:solidFill>
                <a:latin typeface="Arial" pitchFamily="34" charset="0"/>
              </a:defRPr>
            </a:lvl7pPr>
            <a:lvl8pPr marL="3556902" indent="-237127" fontAlgn="base">
              <a:spcBef>
                <a:spcPct val="0"/>
              </a:spcBef>
              <a:spcAft>
                <a:spcPct val="0"/>
              </a:spcAft>
              <a:defRPr>
                <a:solidFill>
                  <a:schemeClr val="tx1"/>
                </a:solidFill>
                <a:latin typeface="Arial" pitchFamily="34" charset="0"/>
              </a:defRPr>
            </a:lvl8pPr>
            <a:lvl9pPr marL="4031155" indent="-237127"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7E8EA56-DD02-485E-A84F-929385EF339D}" type="slidenum">
              <a:rPr lang="en-CA" altLang="en-US">
                <a:solidFill>
                  <a:srgbClr val="000000"/>
                </a:solidFill>
                <a:latin typeface="Calibri" pitchFamily="34" charset="0"/>
              </a:rPr>
              <a:pPr fontAlgn="base">
                <a:spcBef>
                  <a:spcPct val="0"/>
                </a:spcBef>
                <a:spcAft>
                  <a:spcPct val="0"/>
                </a:spcAft>
              </a:pPr>
              <a:t>5</a:t>
            </a:fld>
            <a:endParaRPr lang="en-CA" altLang="en-US">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this point we will highlight</a:t>
            </a:r>
            <a:r>
              <a:rPr lang="en-CA" baseline="0" dirty="0" smtClean="0"/>
              <a:t> </a:t>
            </a:r>
            <a:r>
              <a:rPr lang="en-CA" dirty="0" smtClean="0"/>
              <a:t>a few key pointers regarding excel.</a:t>
            </a:r>
          </a:p>
          <a:p>
            <a:endParaRPr lang="en-CA" dirty="0" smtClean="0"/>
          </a:p>
          <a:p>
            <a:r>
              <a:rPr lang="en-CA" dirty="0" smtClean="0"/>
              <a:t>To navigate in excel</a:t>
            </a:r>
          </a:p>
          <a:p>
            <a:pPr lvl="1"/>
            <a:r>
              <a:rPr lang="en-CA" dirty="0" smtClean="0"/>
              <a:t>Arrow keys (↑, ↓, ←, →): move the cursor one cell in the direction of the arrow </a:t>
            </a:r>
          </a:p>
          <a:p>
            <a:pPr lvl="1"/>
            <a:r>
              <a:rPr lang="en-CA" dirty="0" smtClean="0"/>
              <a:t>Enter: Moves the cursor down one row </a:t>
            </a:r>
          </a:p>
          <a:p>
            <a:pPr lvl="1"/>
            <a:r>
              <a:rPr lang="en-CA" dirty="0" err="1" smtClean="0"/>
              <a:t>Shift+Enter</a:t>
            </a:r>
            <a:r>
              <a:rPr lang="en-CA" dirty="0" smtClean="0"/>
              <a:t>: Moves the cell cursor up one row</a:t>
            </a:r>
          </a:p>
          <a:p>
            <a:pPr lvl="1"/>
            <a:r>
              <a:rPr lang="en-CA" dirty="0" smtClean="0"/>
              <a:t>Esc: Cancels any changes made to a cell </a:t>
            </a:r>
          </a:p>
          <a:p>
            <a:pPr lvl="1"/>
            <a:endParaRPr lang="en-CA" dirty="0" smtClean="0"/>
          </a:p>
          <a:p>
            <a:pPr lvl="1"/>
            <a:r>
              <a:rPr lang="en-CA" dirty="0" smtClean="0"/>
              <a:t>You can select a cell by clicking on it. The active cell will be highlighted by a thick black band</a:t>
            </a:r>
          </a:p>
          <a:p>
            <a:pPr lvl="1"/>
            <a:r>
              <a:rPr lang="en-CA" dirty="0" smtClean="0"/>
              <a:t>When a cell is selected anything you type will overwrite anything already in the cell. To edit data within a cell (without overwriting it) double click on the cell. This will bring up a cursor similar to what you would see in a word processing document</a:t>
            </a:r>
          </a:p>
          <a:p>
            <a:pPr lvl="1"/>
            <a:endParaRPr lang="en-CA" dirty="0" smtClean="0"/>
          </a:p>
        </p:txBody>
      </p:sp>
      <p:sp>
        <p:nvSpPr>
          <p:cNvPr id="4" name="Slide Number Placeholder 3"/>
          <p:cNvSpPr>
            <a:spLocks noGrp="1"/>
          </p:cNvSpPr>
          <p:nvPr>
            <p:ph type="sldNum" sz="quarter" idx="10"/>
          </p:nvPr>
        </p:nvSpPr>
        <p:spPr/>
        <p:txBody>
          <a:bodyPr/>
          <a:lstStyle/>
          <a:p>
            <a:fld id="{E50D7AFD-E826-45B5-84E2-6B2D1DDD8E0F}" type="slidenum">
              <a:rPr lang="en-CA" smtClean="0"/>
              <a:t>6</a:t>
            </a:fld>
            <a:endParaRPr lang="en-CA"/>
          </a:p>
        </p:txBody>
      </p:sp>
    </p:spTree>
    <p:extLst>
      <p:ext uri="{BB962C8B-B14F-4D97-AF65-F5344CB8AC3E}">
        <p14:creationId xmlns:p14="http://schemas.microsoft.com/office/powerpoint/2010/main" val="46514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Read slide.</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7</a:t>
            </a:fld>
            <a:endParaRPr lang="en-CA"/>
          </a:p>
        </p:txBody>
      </p:sp>
    </p:spTree>
    <p:extLst>
      <p:ext uri="{BB962C8B-B14F-4D97-AF65-F5344CB8AC3E}">
        <p14:creationId xmlns:p14="http://schemas.microsoft.com/office/powerpoint/2010/main" val="401716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we’ll cover a few housekeeping items regarding the tool</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8</a:t>
            </a:fld>
            <a:endParaRPr lang="en-CA"/>
          </a:p>
        </p:txBody>
      </p:sp>
    </p:spTree>
    <p:extLst>
      <p:ext uri="{BB962C8B-B14F-4D97-AF65-F5344CB8AC3E}">
        <p14:creationId xmlns:p14="http://schemas.microsoft.com/office/powerpoint/2010/main" val="99732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When you first open the tool you will be presented with a security warning asking you to enable or disable macros. Several parts of the tool run on macros, which are basically a way to automate certain functions within excel. We would ask that you click Enable macros. Depending on your security settings the file may also open in read only mode and you will need to enable editing by clicking the bar near the top of the page. You may then have to re-enable macros by clicking enable content on the same bar.</a:t>
            </a:r>
          </a:p>
          <a:p>
            <a:endParaRPr lang="en-CA" baseline="0" dirty="0" smtClean="0"/>
          </a:p>
          <a:p>
            <a:r>
              <a:rPr lang="en-CA" baseline="0" dirty="0" smtClean="0"/>
              <a:t>Once you get to the Intro page you will notice that you can select your language from the Choose your language bar. </a:t>
            </a:r>
          </a:p>
          <a:p>
            <a:endParaRPr lang="en-CA" baseline="0" dirty="0" smtClean="0"/>
          </a:p>
          <a:p>
            <a:r>
              <a:rPr lang="en-CA" baseline="0" dirty="0" smtClean="0"/>
              <a:t>To navigate throughout the tool you can use the Forward and Back buttons which can be found at the bottom of the page. Alternatively you can click on specific tabs at the bottom of the excel window.</a:t>
            </a:r>
          </a:p>
          <a:p>
            <a:endParaRPr lang="en-CA" baseline="0" dirty="0" smtClean="0"/>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E50D7AFD-E826-45B5-84E2-6B2D1DDD8E0F}" type="slidenum">
              <a:rPr lang="en-CA" smtClean="0"/>
              <a:t>9</a:t>
            </a:fld>
            <a:endParaRPr lang="en-CA"/>
          </a:p>
        </p:txBody>
      </p:sp>
    </p:spTree>
    <p:extLst>
      <p:ext uri="{BB962C8B-B14F-4D97-AF65-F5344CB8AC3E}">
        <p14:creationId xmlns:p14="http://schemas.microsoft.com/office/powerpoint/2010/main" val="958971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02-15-1540-PPT-PHAC-EN-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789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15610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348555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28709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26597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137951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26395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36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171613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2173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9FDFA3-0AB5-4E60-9CB3-572B92D7F6B0}" type="datetimeFigureOut">
              <a:rPr lang="en-CA" smtClean="0"/>
              <a:t>2018-04-09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ADAABCEF-4C3E-4DAD-AFDE-679F3BA0C30C}" type="slidenum">
              <a:rPr lang="en-CA" smtClean="0"/>
              <a:t>‹#›</a:t>
            </a:fld>
            <a:endParaRPr lang="en-CA"/>
          </a:p>
        </p:txBody>
      </p:sp>
    </p:spTree>
    <p:extLst>
      <p:ext uri="{BB962C8B-B14F-4D97-AF65-F5344CB8AC3E}">
        <p14:creationId xmlns:p14="http://schemas.microsoft.com/office/powerpoint/2010/main" val="27004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2-15-1540-PPT-PHAC-EN-Ins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84869" y="274638"/>
            <a:ext cx="8581679" cy="763891"/>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284869" y="1139416"/>
            <a:ext cx="8581679" cy="48959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24818" y="6449568"/>
            <a:ext cx="568529" cy="365125"/>
          </a:xfrm>
          <a:prstGeom prst="rect">
            <a:avLst/>
          </a:prstGeom>
        </p:spPr>
        <p:txBody>
          <a:bodyPr vert="horz" lIns="91440" tIns="45720" rIns="91440" bIns="45720" rtlCol="0" anchor="ctr"/>
          <a:lstStyle>
            <a:lvl1pPr algn="l">
              <a:defRPr sz="1100" b="0" i="0">
                <a:solidFill>
                  <a:schemeClr val="bg1"/>
                </a:solidFill>
              </a:defRPr>
            </a:lvl1pPr>
          </a:lstStyle>
          <a:p>
            <a:fld id="{ADAABCEF-4C3E-4DAD-AFDE-679F3BA0C30C}" type="slidenum">
              <a:rPr lang="en-CA" smtClean="0"/>
              <a:t>‹#›</a:t>
            </a:fld>
            <a:endParaRPr lang="en-CA"/>
          </a:p>
        </p:txBody>
      </p:sp>
    </p:spTree>
    <p:extLst>
      <p:ext uri="{BB962C8B-B14F-4D97-AF65-F5344CB8AC3E}">
        <p14:creationId xmlns:p14="http://schemas.microsoft.com/office/powerpoint/2010/main" val="176083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2400" b="1" i="0" kern="1200" cap="none">
          <a:solidFill>
            <a:srgbClr val="4F0D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kevindavid.armstrong@canada.c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2070D5-899D-F34C-B13B-E10395409A4A}" type="slidenum">
              <a:rPr lang="en-US" smtClean="0"/>
              <a:pPr>
                <a:defRPr/>
              </a:pPr>
              <a:t>1</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212976"/>
            <a:ext cx="1485889" cy="1485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Content Placeholder 4"/>
          <p:cNvSpPr txBox="1">
            <a:spLocks/>
          </p:cNvSpPr>
          <p:nvPr/>
        </p:nvSpPr>
        <p:spPr bwMode="auto">
          <a:xfrm>
            <a:off x="631421" y="1916832"/>
            <a:ext cx="7884828" cy="329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ＭＳ Ｐゴシック" charset="0"/>
              </a:defRPr>
            </a:lvl1pPr>
            <a:lvl2pPr marL="457200" indent="0" algn="l" defTabSz="457200" rtl="0" eaLnBrk="1" fontAlgn="base" hangingPunct="1">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eaLnBrk="1" fontAlgn="base" hangingPunct="1">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pPr>
            <a:r>
              <a:rPr lang="en-CA" sz="1800" b="1" dirty="0" smtClean="0">
                <a:solidFill>
                  <a:srgbClr val="C00000"/>
                </a:solidFill>
              </a:rPr>
              <a:t>To hear the</a:t>
            </a:r>
          </a:p>
          <a:p>
            <a:pPr algn="ctr">
              <a:spcBef>
                <a:spcPts val="0"/>
              </a:spcBef>
            </a:pPr>
            <a:r>
              <a:rPr lang="en-CA" sz="1800" b="1" dirty="0" smtClean="0">
                <a:solidFill>
                  <a:srgbClr val="C00000"/>
                </a:solidFill>
              </a:rPr>
              <a:t>Webinar you must</a:t>
            </a:r>
          </a:p>
          <a:p>
            <a:pPr algn="ctr">
              <a:spcBef>
                <a:spcPts val="0"/>
              </a:spcBef>
            </a:pPr>
            <a:r>
              <a:rPr lang="en-CA" sz="1800" b="1" dirty="0" smtClean="0">
                <a:solidFill>
                  <a:srgbClr val="C00000"/>
                </a:solidFill>
              </a:rPr>
              <a:t>join the teleconference</a:t>
            </a:r>
          </a:p>
          <a:p>
            <a:pPr algn="ctr">
              <a:spcBef>
                <a:spcPts val="0"/>
              </a:spcBef>
            </a:pPr>
            <a:r>
              <a:rPr lang="en-CA" sz="1800" b="1" dirty="0" smtClean="0">
                <a:solidFill>
                  <a:srgbClr val="C00000"/>
                </a:solidFill>
              </a:rPr>
              <a:t>1-877-413-4790</a:t>
            </a:r>
          </a:p>
          <a:p>
            <a:pPr algn="ctr">
              <a:spcBef>
                <a:spcPts val="0"/>
              </a:spcBef>
            </a:pPr>
            <a:r>
              <a:rPr lang="en-CA" sz="1800" dirty="0" smtClean="0">
                <a:solidFill>
                  <a:srgbClr val="C00000"/>
                </a:solidFill>
              </a:rPr>
              <a:t>Participant pass code</a:t>
            </a:r>
            <a:r>
              <a:rPr lang="en-CA" sz="1800" dirty="0">
                <a:solidFill>
                  <a:srgbClr val="C00000"/>
                </a:solidFill>
              </a:rPr>
              <a:t>: 210 409 8#</a:t>
            </a:r>
            <a:endParaRPr lang="en-CA" sz="1800" i="1" dirty="0" smtClean="0">
              <a:solidFill>
                <a:srgbClr val="C00000"/>
              </a:solidFill>
            </a:endParaRPr>
          </a:p>
          <a:p>
            <a:pPr algn="ctr"/>
            <a:r>
              <a:rPr lang="fr-CA" sz="1800" dirty="0" smtClean="0"/>
              <a:t/>
            </a:r>
            <a:br>
              <a:rPr lang="fr-CA" sz="1800" dirty="0" smtClean="0"/>
            </a:br>
            <a:r>
              <a:rPr lang="en-CA" sz="1400" b="1" i="1" dirty="0" smtClean="0">
                <a:solidFill>
                  <a:schemeClr val="tx1"/>
                </a:solidFill>
              </a:rPr>
              <a:t>Your teleconference line will be muted. </a:t>
            </a:r>
            <a:endParaRPr lang="en-CA" sz="1400" b="1" dirty="0">
              <a:solidFill>
                <a:schemeClr val="tx1"/>
              </a:solidFill>
            </a:endParaRPr>
          </a:p>
        </p:txBody>
      </p:sp>
      <p:sp>
        <p:nvSpPr>
          <p:cNvPr id="11" name="TextBox 10"/>
          <p:cNvSpPr txBox="1"/>
          <p:nvPr/>
        </p:nvSpPr>
        <p:spPr>
          <a:xfrm>
            <a:off x="2432822" y="2346611"/>
            <a:ext cx="3814871" cy="338554"/>
          </a:xfrm>
          <a:prstGeom prst="rect">
            <a:avLst/>
          </a:prstGeom>
          <a:noFill/>
        </p:spPr>
        <p:txBody>
          <a:bodyPr wrap="square" rtlCol="0">
            <a:spAutoFit/>
          </a:bodyPr>
          <a:lstStyle/>
          <a:p>
            <a:pPr algn="ctr"/>
            <a:r>
              <a:rPr lang="en-CA" sz="1600" dirty="0">
                <a:solidFill>
                  <a:srgbClr val="000000"/>
                </a:solidFill>
              </a:rPr>
              <a:t> </a:t>
            </a:r>
            <a:r>
              <a:rPr lang="en-CA" sz="1600" b="1" i="1" dirty="0">
                <a:solidFill>
                  <a:srgbClr val="000000"/>
                </a:solidFill>
              </a:rPr>
              <a:t>The webinar will begin at </a:t>
            </a:r>
            <a:r>
              <a:rPr lang="en-CA" sz="1600" b="1" i="1" dirty="0" smtClean="0">
                <a:solidFill>
                  <a:srgbClr val="000000"/>
                </a:solidFill>
              </a:rPr>
              <a:t>1pm </a:t>
            </a:r>
            <a:r>
              <a:rPr lang="en-CA" sz="1600" b="1" i="1" dirty="0">
                <a:solidFill>
                  <a:srgbClr val="000000"/>
                </a:solidFill>
              </a:rPr>
              <a:t>EST</a:t>
            </a:r>
            <a:endParaRPr lang="en-CA" sz="1600" dirty="0">
              <a:solidFill>
                <a:srgbClr val="000000"/>
              </a:solidFill>
            </a:endParaRPr>
          </a:p>
        </p:txBody>
      </p:sp>
      <p:sp>
        <p:nvSpPr>
          <p:cNvPr id="12" name="Rectangle 11"/>
          <p:cNvSpPr/>
          <p:nvPr/>
        </p:nvSpPr>
        <p:spPr>
          <a:xfrm>
            <a:off x="386749" y="692696"/>
            <a:ext cx="8371980" cy="1384995"/>
          </a:xfrm>
          <a:prstGeom prst="rect">
            <a:avLst/>
          </a:prstGeom>
        </p:spPr>
        <p:txBody>
          <a:bodyPr wrap="square">
            <a:spAutoFit/>
          </a:bodyPr>
          <a:lstStyle/>
          <a:p>
            <a:pPr algn="ctr">
              <a:spcBef>
                <a:spcPts val="0"/>
              </a:spcBef>
              <a:spcAft>
                <a:spcPts val="0"/>
              </a:spcAft>
            </a:pPr>
            <a:r>
              <a:rPr lang="en-CA" altLang="en-US" sz="2800" dirty="0"/>
              <a:t>Community Action Fund Funding Reporting Tool (CRT) Recipient User Guide</a:t>
            </a:r>
            <a:r>
              <a:rPr lang="en-US" sz="2800" dirty="0">
                <a:solidFill>
                  <a:schemeClr val="tx1">
                    <a:lumMod val="75000"/>
                    <a:lumOff val="25000"/>
                  </a:schemeClr>
                </a:solidFill>
                <a:latin typeface="Arial Black" panose="020B0A04020102020204" pitchFamily="34" charset="0"/>
                <a:cs typeface="Arial"/>
              </a:rPr>
              <a:t/>
            </a:r>
            <a:br>
              <a:rPr lang="en-US" sz="2800" dirty="0">
                <a:solidFill>
                  <a:schemeClr val="tx1">
                    <a:lumMod val="75000"/>
                    <a:lumOff val="25000"/>
                  </a:schemeClr>
                </a:solidFill>
                <a:latin typeface="Arial Black" panose="020B0A04020102020204" pitchFamily="34" charset="0"/>
                <a:cs typeface="Arial"/>
              </a:rPr>
            </a:br>
            <a:endParaRPr lang="en-CA" sz="2800" b="1" dirty="0">
              <a:solidFill>
                <a:srgbClr val="C00000"/>
              </a:solidFill>
              <a:latin typeface="Arial Black" panose="020B0A04020102020204" pitchFamily="34" charset="0"/>
              <a:ea typeface="Verdana" panose="020B0604030504040204" pitchFamily="34" charset="0"/>
              <a:cs typeface="Aharoni" panose="02010803020104030203" pitchFamily="2" charset="-79"/>
            </a:endParaRPr>
          </a:p>
        </p:txBody>
      </p:sp>
    </p:spTree>
    <p:extLst>
      <p:ext uri="{BB962C8B-B14F-4D97-AF65-F5344CB8AC3E}">
        <p14:creationId xmlns:p14="http://schemas.microsoft.com/office/powerpoint/2010/main" val="1006389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164" y="980728"/>
            <a:ext cx="8581679" cy="4895921"/>
          </a:xfrm>
        </p:spPr>
        <p:txBody>
          <a:bodyPr/>
          <a:lstStyle/>
          <a:p>
            <a:r>
              <a:rPr lang="en-CA" dirty="0" smtClean="0"/>
              <a:t>The </a:t>
            </a:r>
            <a:r>
              <a:rPr lang="en-CA" dirty="0"/>
              <a:t>CRT has been set up so those cells which do not require you to enter data are read only. Attempts to edit these cells will return an error message.</a:t>
            </a:r>
          </a:p>
          <a:p>
            <a:r>
              <a:rPr lang="en-CA" dirty="0" smtClean="0"/>
              <a:t>Additionally </a:t>
            </a:r>
            <a:r>
              <a:rPr lang="en-CA" dirty="0"/>
              <a:t>some cells force you to enter certain types of data such as whole numbers. Entering invalid data will return an error</a:t>
            </a:r>
            <a:r>
              <a:rPr lang="en-CA" dirty="0" smtClean="0"/>
              <a:t>. If you see one of these errors simply click cancel and enter your data again.</a:t>
            </a:r>
            <a:endParaRPr lang="en-CA" dirty="0"/>
          </a:p>
          <a:p>
            <a:endParaRPr lang="en-CA" dirty="0"/>
          </a:p>
          <a:p>
            <a:endParaRPr lang="en-CA"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195736" y="3284984"/>
            <a:ext cx="4824536" cy="2355696"/>
          </a:xfrm>
          <a:prstGeom prst="rect">
            <a:avLst/>
          </a:prstGeom>
          <a:ln>
            <a:solidFill>
              <a:schemeClr val="tx1"/>
            </a:solidFill>
          </a:ln>
        </p:spPr>
      </p:pic>
    </p:spTree>
    <p:extLst>
      <p:ext uri="{BB962C8B-B14F-4D97-AF65-F5344CB8AC3E}">
        <p14:creationId xmlns:p14="http://schemas.microsoft.com/office/powerpoint/2010/main" val="1145779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dirty="0"/>
              <a:t>A number of cells are pre-populated with dropdown menus. When you select these cells you will see a small arrow. Clicking the arrow will open the dropdown menu.</a:t>
            </a:r>
          </a:p>
          <a:p>
            <a:pPr marL="0" indent="0">
              <a:buNone/>
            </a:pPr>
            <a:endParaRPr lang="en-CA" dirty="0"/>
          </a:p>
        </p:txBody>
      </p:sp>
      <p:pic>
        <p:nvPicPr>
          <p:cNvPr id="4" name="Picture 3"/>
          <p:cNvPicPr/>
          <p:nvPr/>
        </p:nvPicPr>
        <p:blipFill>
          <a:blip r:embed="rId3"/>
          <a:stretch>
            <a:fillRect/>
          </a:stretch>
        </p:blipFill>
        <p:spPr>
          <a:xfrm>
            <a:off x="395536" y="2420888"/>
            <a:ext cx="8136904" cy="1800200"/>
          </a:xfrm>
          <a:prstGeom prst="rect">
            <a:avLst/>
          </a:prstGeom>
          <a:ln>
            <a:solidFill>
              <a:schemeClr val="tx1"/>
            </a:solidFill>
          </a:ln>
        </p:spPr>
      </p:pic>
    </p:spTree>
    <p:extLst>
      <p:ext uri="{BB962C8B-B14F-4D97-AF65-F5344CB8AC3E}">
        <p14:creationId xmlns:p14="http://schemas.microsoft.com/office/powerpoint/2010/main" val="154449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Before You Begin Completing your CRT</a:t>
            </a:r>
            <a:endParaRPr lang="en-CA" dirty="0"/>
          </a:p>
        </p:txBody>
      </p:sp>
      <p:sp>
        <p:nvSpPr>
          <p:cNvPr id="3" name="Content Placeholder 2"/>
          <p:cNvSpPr>
            <a:spLocks noGrp="1"/>
          </p:cNvSpPr>
          <p:nvPr>
            <p:ph idx="1"/>
          </p:nvPr>
        </p:nvSpPr>
        <p:spPr>
          <a:xfrm>
            <a:off x="107504" y="1139416"/>
            <a:ext cx="9036495" cy="4895921"/>
          </a:xfrm>
        </p:spPr>
        <p:txBody>
          <a:bodyPr/>
          <a:lstStyle/>
          <a:p>
            <a:r>
              <a:rPr lang="en-CA" dirty="0" smtClean="0"/>
              <a:t>Save your work locally</a:t>
            </a:r>
          </a:p>
          <a:p>
            <a:r>
              <a:rPr lang="en-CA" dirty="0" smtClean="0"/>
              <a:t>Use “Save As” not “Save” the first time you save or you may loose your data</a:t>
            </a:r>
          </a:p>
          <a:p>
            <a:r>
              <a:rPr lang="en-CA" dirty="0" smtClean="0"/>
              <a:t>Save Early, Save Often</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18" y="2564904"/>
            <a:ext cx="7105382" cy="376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91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01" y="2953141"/>
            <a:ext cx="8581679" cy="763891"/>
          </a:xfrm>
        </p:spPr>
        <p:txBody>
          <a:bodyPr/>
          <a:lstStyle/>
          <a:p>
            <a:r>
              <a:rPr lang="en-CA" dirty="0" smtClean="0"/>
              <a:t>SECTION 1: General Information</a:t>
            </a:r>
            <a:endParaRPr lang="en-CA" dirty="0"/>
          </a:p>
        </p:txBody>
      </p:sp>
    </p:spTree>
    <p:extLst>
      <p:ext uri="{BB962C8B-B14F-4D97-AF65-F5344CB8AC3E}">
        <p14:creationId xmlns:p14="http://schemas.microsoft.com/office/powerpoint/2010/main" val="255278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Info</a:t>
            </a:r>
            <a:endParaRPr lang="en-CA" dirty="0"/>
          </a:p>
        </p:txBody>
      </p:sp>
      <p:sp>
        <p:nvSpPr>
          <p:cNvPr id="3" name="Content Placeholder 2"/>
          <p:cNvSpPr>
            <a:spLocks noGrp="1"/>
          </p:cNvSpPr>
          <p:nvPr>
            <p:ph idx="1"/>
          </p:nvPr>
        </p:nvSpPr>
        <p:spPr>
          <a:xfrm>
            <a:off x="284869" y="1124744"/>
            <a:ext cx="3351027" cy="4910593"/>
          </a:xfrm>
        </p:spPr>
        <p:txBody>
          <a:bodyPr/>
          <a:lstStyle/>
          <a:p>
            <a:r>
              <a:rPr lang="en-CA" dirty="0" smtClean="0"/>
              <a:t>Most of this section will be pre imported from our records </a:t>
            </a:r>
          </a:p>
          <a:p>
            <a:r>
              <a:rPr lang="en-CA" dirty="0" smtClean="0"/>
              <a:t>Please provide Contact Information</a:t>
            </a:r>
          </a:p>
          <a:p>
            <a:r>
              <a:rPr lang="en-CA" dirty="0" smtClean="0"/>
              <a:t>One contact and one alternate contact even for alliances</a:t>
            </a:r>
            <a:endParaRPr lang="en-CA"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614363"/>
            <a:ext cx="4876800" cy="5629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501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01" y="2953141"/>
            <a:ext cx="8581679" cy="763891"/>
          </a:xfrm>
        </p:spPr>
        <p:txBody>
          <a:bodyPr/>
          <a:lstStyle/>
          <a:p>
            <a:r>
              <a:rPr lang="en-CA" dirty="0" smtClean="0"/>
              <a:t>SECTION 2: Progress Report</a:t>
            </a:r>
            <a:endParaRPr lang="en-CA" dirty="0"/>
          </a:p>
        </p:txBody>
      </p:sp>
    </p:spTree>
    <p:extLst>
      <p:ext uri="{BB962C8B-B14F-4D97-AF65-F5344CB8AC3E}">
        <p14:creationId xmlns:p14="http://schemas.microsoft.com/office/powerpoint/2010/main" val="566717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Progress Report</a:t>
            </a:r>
            <a:endParaRPr lang="en-CA" dirty="0"/>
          </a:p>
        </p:txBody>
      </p:sp>
      <p:sp>
        <p:nvSpPr>
          <p:cNvPr id="3" name="Content Placeholder 2"/>
          <p:cNvSpPr>
            <a:spLocks noGrp="1"/>
          </p:cNvSpPr>
          <p:nvPr>
            <p:ph idx="1"/>
          </p:nvPr>
        </p:nvSpPr>
        <p:spPr/>
        <p:txBody>
          <a:bodyPr/>
          <a:lstStyle/>
          <a:p>
            <a:r>
              <a:rPr lang="en-CA" dirty="0" smtClean="0"/>
              <a:t>Tracks objectives and activities over the course of the reporting period</a:t>
            </a:r>
          </a:p>
          <a:p>
            <a:r>
              <a:rPr lang="en-CA" dirty="0" smtClean="0"/>
              <a:t>Organized by SMART Objective</a:t>
            </a:r>
          </a:p>
          <a:p>
            <a:endParaRPr lang="en-CA" dirty="0" smtClean="0"/>
          </a:p>
          <a:p>
            <a:endParaRPr lang="en-CA"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19" y="1988840"/>
            <a:ext cx="7014865" cy="435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62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Progress Report (continued)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2640246"/>
              </p:ext>
            </p:extLst>
          </p:nvPr>
        </p:nvGraphicFramePr>
        <p:xfrm>
          <a:off x="179512" y="2060848"/>
          <a:ext cx="8582025" cy="2326640"/>
        </p:xfrm>
        <a:graphic>
          <a:graphicData uri="http://schemas.openxmlformats.org/drawingml/2006/table">
            <a:tbl>
              <a:tblPr firstRow="1" bandRow="1">
                <a:tableStyleId>{5C22544A-7EE6-4342-B048-85BDC9FD1C3A}</a:tableStyleId>
              </a:tblPr>
              <a:tblGrid>
                <a:gridCol w="1716405">
                  <a:extLst>
                    <a:ext uri="{9D8B030D-6E8A-4147-A177-3AD203B41FA5}">
                      <a16:colId xmlns:a16="http://schemas.microsoft.com/office/drawing/2014/main" val="20000"/>
                    </a:ext>
                  </a:extLst>
                </a:gridCol>
                <a:gridCol w="1716405">
                  <a:extLst>
                    <a:ext uri="{9D8B030D-6E8A-4147-A177-3AD203B41FA5}">
                      <a16:colId xmlns:a16="http://schemas.microsoft.com/office/drawing/2014/main" val="20001"/>
                    </a:ext>
                  </a:extLst>
                </a:gridCol>
                <a:gridCol w="1716405">
                  <a:extLst>
                    <a:ext uri="{9D8B030D-6E8A-4147-A177-3AD203B41FA5}">
                      <a16:colId xmlns:a16="http://schemas.microsoft.com/office/drawing/2014/main" val="20002"/>
                    </a:ext>
                  </a:extLst>
                </a:gridCol>
                <a:gridCol w="1716405">
                  <a:extLst>
                    <a:ext uri="{9D8B030D-6E8A-4147-A177-3AD203B41FA5}">
                      <a16:colId xmlns:a16="http://schemas.microsoft.com/office/drawing/2014/main" val="20003"/>
                    </a:ext>
                  </a:extLst>
                </a:gridCol>
                <a:gridCol w="1716405">
                  <a:extLst>
                    <a:ext uri="{9D8B030D-6E8A-4147-A177-3AD203B41FA5}">
                      <a16:colId xmlns:a16="http://schemas.microsoft.com/office/drawing/2014/main" val="20004"/>
                    </a:ext>
                  </a:extLst>
                </a:gridCol>
              </a:tblGrid>
              <a:tr h="370840">
                <a:tc>
                  <a:txBody>
                    <a:bodyPr/>
                    <a:lstStyle/>
                    <a:p>
                      <a:r>
                        <a:rPr lang="en-CA" sz="1400" dirty="0" smtClean="0"/>
                        <a:t>Output</a:t>
                      </a:r>
                      <a:endParaRPr lang="en-CA" sz="1400" dirty="0"/>
                    </a:p>
                  </a:txBody>
                  <a:tcPr/>
                </a:tc>
                <a:tc>
                  <a:txBody>
                    <a:bodyPr/>
                    <a:lstStyle/>
                    <a:p>
                      <a:r>
                        <a:rPr lang="en-CA" sz="1400" dirty="0" smtClean="0"/>
                        <a:t>Was the output completed within the specified timeline?</a:t>
                      </a:r>
                      <a:endParaRPr lang="en-CA" sz="1400" dirty="0"/>
                    </a:p>
                  </a:txBody>
                  <a:tcPr/>
                </a:tc>
                <a:tc>
                  <a:txBody>
                    <a:bodyPr/>
                    <a:lstStyle/>
                    <a:p>
                      <a:r>
                        <a:rPr lang="en-CA" sz="1400" dirty="0" smtClean="0"/>
                        <a:t>If you are not on track to meet this timeline,</a:t>
                      </a:r>
                      <a:r>
                        <a:rPr lang="en-CA" sz="1400" baseline="0" dirty="0" smtClean="0"/>
                        <a:t> please explain why.</a:t>
                      </a:r>
                      <a:endParaRPr lang="en-CA" sz="1400" dirty="0"/>
                    </a:p>
                  </a:txBody>
                  <a:tcPr/>
                </a:tc>
                <a:tc>
                  <a:txBody>
                    <a:bodyPr/>
                    <a:lstStyle/>
                    <a:p>
                      <a:r>
                        <a:rPr lang="en-CA" sz="1400" dirty="0" smtClean="0"/>
                        <a:t>If you are not on track to meet this timeline, please indicate a revised timeline for completing this output</a:t>
                      </a:r>
                      <a:endParaRPr lang="en-CA" sz="1400" dirty="0"/>
                    </a:p>
                  </a:txBody>
                  <a:tcPr/>
                </a:tc>
                <a:tc>
                  <a:txBody>
                    <a:bodyPr/>
                    <a:lstStyle/>
                    <a:p>
                      <a:r>
                        <a:rPr lang="en-CA" sz="1400" dirty="0" smtClean="0"/>
                        <a:t>Did you conduct any evaluations for this output?</a:t>
                      </a:r>
                      <a:endParaRPr lang="en-CA" sz="1400" dirty="0"/>
                    </a:p>
                  </a:txBody>
                  <a:tcPr/>
                </a:tc>
                <a:extLst>
                  <a:ext uri="{0D108BD9-81ED-4DB2-BD59-A6C34878D82A}">
                    <a16:rowId xmlns:a16="http://schemas.microsoft.com/office/drawing/2014/main" val="10000"/>
                  </a:ext>
                </a:extLst>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1"/>
                  </a:ext>
                </a:extLst>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1167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Progress Report (continued)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2015294"/>
              </p:ext>
            </p:extLst>
          </p:nvPr>
        </p:nvGraphicFramePr>
        <p:xfrm>
          <a:off x="179512" y="2060848"/>
          <a:ext cx="8582025" cy="3235960"/>
        </p:xfrm>
        <a:graphic>
          <a:graphicData uri="http://schemas.openxmlformats.org/drawingml/2006/table">
            <a:tbl>
              <a:tblPr firstRow="1" bandRow="1">
                <a:tableStyleId>{5C22544A-7EE6-4342-B048-85BDC9FD1C3A}</a:tableStyleId>
              </a:tblPr>
              <a:tblGrid>
                <a:gridCol w="1716405">
                  <a:extLst>
                    <a:ext uri="{9D8B030D-6E8A-4147-A177-3AD203B41FA5}">
                      <a16:colId xmlns:a16="http://schemas.microsoft.com/office/drawing/2014/main" val="20000"/>
                    </a:ext>
                  </a:extLst>
                </a:gridCol>
                <a:gridCol w="1716405">
                  <a:extLst>
                    <a:ext uri="{9D8B030D-6E8A-4147-A177-3AD203B41FA5}">
                      <a16:colId xmlns:a16="http://schemas.microsoft.com/office/drawing/2014/main" val="20001"/>
                    </a:ext>
                  </a:extLst>
                </a:gridCol>
                <a:gridCol w="1716405">
                  <a:extLst>
                    <a:ext uri="{9D8B030D-6E8A-4147-A177-3AD203B41FA5}">
                      <a16:colId xmlns:a16="http://schemas.microsoft.com/office/drawing/2014/main" val="20002"/>
                    </a:ext>
                  </a:extLst>
                </a:gridCol>
                <a:gridCol w="1716405">
                  <a:extLst>
                    <a:ext uri="{9D8B030D-6E8A-4147-A177-3AD203B41FA5}">
                      <a16:colId xmlns:a16="http://schemas.microsoft.com/office/drawing/2014/main" val="20003"/>
                    </a:ext>
                  </a:extLst>
                </a:gridCol>
                <a:gridCol w="1716405">
                  <a:extLst>
                    <a:ext uri="{9D8B030D-6E8A-4147-A177-3AD203B41FA5}">
                      <a16:colId xmlns:a16="http://schemas.microsoft.com/office/drawing/2014/main" val="20004"/>
                    </a:ext>
                  </a:extLst>
                </a:gridCol>
              </a:tblGrid>
              <a:tr h="370840">
                <a:tc>
                  <a:txBody>
                    <a:bodyPr/>
                    <a:lstStyle/>
                    <a:p>
                      <a:r>
                        <a:rPr lang="en-CA" sz="1600" dirty="0" smtClean="0"/>
                        <a:t>Output</a:t>
                      </a:r>
                      <a:endParaRPr lang="en-CA" sz="1600" dirty="0"/>
                    </a:p>
                  </a:txBody>
                  <a:tcPr/>
                </a:tc>
                <a:tc>
                  <a:txBody>
                    <a:bodyPr/>
                    <a:lstStyle/>
                    <a:p>
                      <a:r>
                        <a:rPr lang="en-CA" sz="1600" dirty="0" smtClean="0"/>
                        <a:t>Was the output completed within the specified timeline?</a:t>
                      </a:r>
                      <a:endParaRPr lang="en-CA" sz="1600" dirty="0"/>
                    </a:p>
                  </a:txBody>
                  <a:tcPr/>
                </a:tc>
                <a:tc>
                  <a:txBody>
                    <a:bodyPr/>
                    <a:lstStyle/>
                    <a:p>
                      <a:r>
                        <a:rPr lang="en-CA" sz="1600" dirty="0" smtClean="0"/>
                        <a:t>If you are not on track to meet this timeline,</a:t>
                      </a:r>
                      <a:r>
                        <a:rPr lang="en-CA" sz="1600" baseline="0" dirty="0" smtClean="0"/>
                        <a:t> please explain why.</a:t>
                      </a:r>
                      <a:endParaRPr lang="en-CA" sz="1600" dirty="0"/>
                    </a:p>
                  </a:txBody>
                  <a:tcPr/>
                </a:tc>
                <a:tc>
                  <a:txBody>
                    <a:bodyPr/>
                    <a:lstStyle/>
                    <a:p>
                      <a:r>
                        <a:rPr lang="en-CA" sz="1600" dirty="0" smtClean="0"/>
                        <a:t>If you are not on track to meet this timeline, please indicate a revised timeline for completing this output</a:t>
                      </a:r>
                      <a:endParaRPr lang="en-CA" sz="1600" dirty="0"/>
                    </a:p>
                  </a:txBody>
                  <a:tcPr/>
                </a:tc>
                <a:tc>
                  <a:txBody>
                    <a:bodyPr/>
                    <a:lstStyle/>
                    <a:p>
                      <a:r>
                        <a:rPr lang="en-CA" sz="1600" dirty="0" smtClean="0"/>
                        <a:t>Did you conduct any evaluations for this output?</a:t>
                      </a:r>
                      <a:endParaRPr lang="en-CA" sz="1600" dirty="0"/>
                    </a:p>
                  </a:txBody>
                  <a:tcPr/>
                </a:tc>
                <a:extLst>
                  <a:ext uri="{0D108BD9-81ED-4DB2-BD59-A6C34878D82A}">
                    <a16:rowId xmlns:a16="http://schemas.microsoft.com/office/drawing/2014/main" val="10000"/>
                  </a:ext>
                </a:extLst>
              </a:tr>
              <a:tr h="370840">
                <a:tc>
                  <a:txBody>
                    <a:bodyPr/>
                    <a:lstStyle/>
                    <a:p>
                      <a:r>
                        <a:rPr lang="en-CA" sz="1600" dirty="0" smtClean="0"/>
                        <a:t>5 workshops</a:t>
                      </a:r>
                      <a:endParaRPr lang="en-CA" sz="1600" dirty="0"/>
                    </a:p>
                  </a:txBody>
                  <a:tcPr/>
                </a:tc>
                <a:tc>
                  <a:txBody>
                    <a:bodyPr/>
                    <a:lstStyle/>
                    <a:p>
                      <a:endParaRPr lang="en-CA" sz="1600" dirty="0"/>
                    </a:p>
                  </a:txBody>
                  <a:tcPr/>
                </a:tc>
                <a:tc>
                  <a:txBody>
                    <a:bodyPr/>
                    <a:lstStyle/>
                    <a:p>
                      <a:endParaRPr lang="en-CA" sz="1600"/>
                    </a:p>
                  </a:txBody>
                  <a:tcPr/>
                </a:tc>
                <a:tc>
                  <a:txBody>
                    <a:bodyPr/>
                    <a:lstStyle/>
                    <a:p>
                      <a:endParaRPr lang="en-CA" sz="1600"/>
                    </a:p>
                  </a:txBody>
                  <a:tcPr/>
                </a:tc>
                <a:tc>
                  <a:txBody>
                    <a:bodyPr/>
                    <a:lstStyle/>
                    <a:p>
                      <a:endParaRPr lang="en-CA" sz="1600"/>
                    </a:p>
                  </a:txBody>
                  <a:tcPr/>
                </a:tc>
                <a:extLst>
                  <a:ext uri="{0D108BD9-81ED-4DB2-BD59-A6C34878D82A}">
                    <a16:rowId xmlns:a16="http://schemas.microsoft.com/office/drawing/2014/main" val="10001"/>
                  </a:ext>
                </a:extLst>
              </a:tr>
              <a:tr h="370840">
                <a:tc>
                  <a:txBody>
                    <a:bodyPr/>
                    <a:lstStyle/>
                    <a:p>
                      <a:r>
                        <a:rPr lang="en-CA" sz="1600" dirty="0" smtClean="0"/>
                        <a:t>10 e-learning sessions</a:t>
                      </a:r>
                      <a:endParaRPr lang="en-CA" sz="1600" dirty="0"/>
                    </a:p>
                  </a:txBody>
                  <a:tcPr/>
                </a:tc>
                <a:tc>
                  <a:txBody>
                    <a:bodyPr/>
                    <a:lstStyle/>
                    <a:p>
                      <a:endParaRPr lang="en-CA" sz="1600"/>
                    </a:p>
                  </a:txBody>
                  <a:tcPr/>
                </a:tc>
                <a:tc>
                  <a:txBody>
                    <a:bodyPr/>
                    <a:lstStyle/>
                    <a:p>
                      <a:endParaRPr lang="en-CA" sz="1600"/>
                    </a:p>
                  </a:txBody>
                  <a:tcPr/>
                </a:tc>
                <a:tc>
                  <a:txBody>
                    <a:bodyPr/>
                    <a:lstStyle/>
                    <a:p>
                      <a:endParaRPr lang="en-CA" sz="1600"/>
                    </a:p>
                  </a:txBody>
                  <a:tcPr/>
                </a:tc>
                <a:tc>
                  <a:txBody>
                    <a:bodyPr/>
                    <a:lstStyle/>
                    <a:p>
                      <a:endParaRPr lang="en-CA"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620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Progress Report (continued)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597059"/>
              </p:ext>
            </p:extLst>
          </p:nvPr>
        </p:nvGraphicFramePr>
        <p:xfrm>
          <a:off x="179512" y="2060848"/>
          <a:ext cx="8582025" cy="3235960"/>
        </p:xfrm>
        <a:graphic>
          <a:graphicData uri="http://schemas.openxmlformats.org/drawingml/2006/table">
            <a:tbl>
              <a:tblPr firstRow="1" bandRow="1">
                <a:tableStyleId>{5C22544A-7EE6-4342-B048-85BDC9FD1C3A}</a:tableStyleId>
              </a:tblPr>
              <a:tblGrid>
                <a:gridCol w="1716405">
                  <a:extLst>
                    <a:ext uri="{9D8B030D-6E8A-4147-A177-3AD203B41FA5}">
                      <a16:colId xmlns:a16="http://schemas.microsoft.com/office/drawing/2014/main" val="20000"/>
                    </a:ext>
                  </a:extLst>
                </a:gridCol>
                <a:gridCol w="1716405">
                  <a:extLst>
                    <a:ext uri="{9D8B030D-6E8A-4147-A177-3AD203B41FA5}">
                      <a16:colId xmlns:a16="http://schemas.microsoft.com/office/drawing/2014/main" val="20001"/>
                    </a:ext>
                  </a:extLst>
                </a:gridCol>
                <a:gridCol w="1716405">
                  <a:extLst>
                    <a:ext uri="{9D8B030D-6E8A-4147-A177-3AD203B41FA5}">
                      <a16:colId xmlns:a16="http://schemas.microsoft.com/office/drawing/2014/main" val="20002"/>
                    </a:ext>
                  </a:extLst>
                </a:gridCol>
                <a:gridCol w="1716405">
                  <a:extLst>
                    <a:ext uri="{9D8B030D-6E8A-4147-A177-3AD203B41FA5}">
                      <a16:colId xmlns:a16="http://schemas.microsoft.com/office/drawing/2014/main" val="20003"/>
                    </a:ext>
                  </a:extLst>
                </a:gridCol>
                <a:gridCol w="1716405">
                  <a:extLst>
                    <a:ext uri="{9D8B030D-6E8A-4147-A177-3AD203B41FA5}">
                      <a16:colId xmlns:a16="http://schemas.microsoft.com/office/drawing/2014/main" val="20004"/>
                    </a:ext>
                  </a:extLst>
                </a:gridCol>
              </a:tblGrid>
              <a:tr h="370840">
                <a:tc>
                  <a:txBody>
                    <a:bodyPr/>
                    <a:lstStyle/>
                    <a:p>
                      <a:r>
                        <a:rPr lang="en-CA" sz="1600" dirty="0" smtClean="0"/>
                        <a:t>Output</a:t>
                      </a:r>
                      <a:endParaRPr lang="en-CA" sz="1600" dirty="0"/>
                    </a:p>
                  </a:txBody>
                  <a:tcPr/>
                </a:tc>
                <a:tc>
                  <a:txBody>
                    <a:bodyPr/>
                    <a:lstStyle/>
                    <a:p>
                      <a:r>
                        <a:rPr lang="en-CA" sz="1600" dirty="0" smtClean="0"/>
                        <a:t>Was the output completed within the specified timeline?</a:t>
                      </a:r>
                      <a:endParaRPr lang="en-CA" sz="1600" dirty="0"/>
                    </a:p>
                  </a:txBody>
                  <a:tcPr/>
                </a:tc>
                <a:tc>
                  <a:txBody>
                    <a:bodyPr/>
                    <a:lstStyle/>
                    <a:p>
                      <a:r>
                        <a:rPr lang="en-CA" sz="1600" dirty="0" smtClean="0"/>
                        <a:t>If you are not on track to meet this timeline,</a:t>
                      </a:r>
                      <a:r>
                        <a:rPr lang="en-CA" sz="1600" baseline="0" dirty="0" smtClean="0"/>
                        <a:t> please explain why.</a:t>
                      </a:r>
                      <a:endParaRPr lang="en-CA" sz="1600" dirty="0"/>
                    </a:p>
                  </a:txBody>
                  <a:tcPr/>
                </a:tc>
                <a:tc>
                  <a:txBody>
                    <a:bodyPr/>
                    <a:lstStyle/>
                    <a:p>
                      <a:r>
                        <a:rPr lang="en-CA" sz="1600" dirty="0" smtClean="0"/>
                        <a:t>If you are not on track to meet this timeline, please indicate a revised timeline for completing this output</a:t>
                      </a:r>
                      <a:endParaRPr lang="en-CA" sz="1600" dirty="0"/>
                    </a:p>
                  </a:txBody>
                  <a:tcPr/>
                </a:tc>
                <a:tc>
                  <a:txBody>
                    <a:bodyPr/>
                    <a:lstStyle/>
                    <a:p>
                      <a:r>
                        <a:rPr lang="en-CA" sz="1600" dirty="0" smtClean="0"/>
                        <a:t>Did you conduct any evaluations for this output?</a:t>
                      </a:r>
                      <a:endParaRPr lang="en-CA" sz="1600" dirty="0"/>
                    </a:p>
                  </a:txBody>
                  <a:tcPr/>
                </a:tc>
                <a:extLst>
                  <a:ext uri="{0D108BD9-81ED-4DB2-BD59-A6C34878D82A}">
                    <a16:rowId xmlns:a16="http://schemas.microsoft.com/office/drawing/2014/main" val="10000"/>
                  </a:ext>
                </a:extLst>
              </a:tr>
              <a:tr h="370840">
                <a:tc>
                  <a:txBody>
                    <a:bodyPr/>
                    <a:lstStyle/>
                    <a:p>
                      <a:r>
                        <a:rPr lang="en-CA" sz="1600" dirty="0" smtClean="0"/>
                        <a:t>5 workshops</a:t>
                      </a:r>
                      <a:endParaRPr lang="en-CA" sz="1600" dirty="0"/>
                    </a:p>
                  </a:txBody>
                  <a:tcPr/>
                </a:tc>
                <a:tc>
                  <a:txBody>
                    <a:bodyPr/>
                    <a:lstStyle/>
                    <a:p>
                      <a:r>
                        <a:rPr lang="en-CA" sz="1600" dirty="0" smtClean="0"/>
                        <a:t>Yes</a:t>
                      </a:r>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extLst>
                  <a:ext uri="{0D108BD9-81ED-4DB2-BD59-A6C34878D82A}">
                    <a16:rowId xmlns:a16="http://schemas.microsoft.com/office/drawing/2014/main" val="10001"/>
                  </a:ext>
                </a:extLst>
              </a:tr>
              <a:tr h="370840">
                <a:tc>
                  <a:txBody>
                    <a:bodyPr/>
                    <a:lstStyle/>
                    <a:p>
                      <a:r>
                        <a:rPr lang="en-CA" sz="1600" dirty="0" smtClean="0"/>
                        <a:t>10 e-learning sessions</a:t>
                      </a:r>
                      <a:endParaRPr lang="en-CA" sz="1600" dirty="0"/>
                    </a:p>
                  </a:txBody>
                  <a:tcPr/>
                </a:tc>
                <a:tc>
                  <a:txBody>
                    <a:bodyPr/>
                    <a:lstStyle/>
                    <a:p>
                      <a:r>
                        <a:rPr lang="en-CA" sz="1600" dirty="0" smtClean="0"/>
                        <a:t>No</a:t>
                      </a:r>
                      <a:endParaRPr lang="en-CA" sz="1600" dirty="0"/>
                    </a:p>
                  </a:txBody>
                  <a:tcPr/>
                </a:tc>
                <a:tc>
                  <a:txBody>
                    <a:bodyPr/>
                    <a:lstStyle/>
                    <a:p>
                      <a:endParaRPr lang="en-CA" sz="1600" dirty="0"/>
                    </a:p>
                  </a:txBody>
                  <a:tcPr/>
                </a:tc>
                <a:tc>
                  <a:txBody>
                    <a:bodyPr/>
                    <a:lstStyle/>
                    <a:p>
                      <a:endParaRPr lang="en-CA" sz="1600"/>
                    </a:p>
                  </a:txBody>
                  <a:tcPr/>
                </a:tc>
                <a:tc>
                  <a:txBody>
                    <a:bodyPr/>
                    <a:lstStyle/>
                    <a:p>
                      <a:endParaRPr lang="en-CA"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3115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ltLang="en-US" sz="2800" dirty="0" smtClean="0"/>
              <a:t>Community Action Fund Funding Reporting Tool (CRT) Recipient User Guide </a:t>
            </a:r>
            <a:r>
              <a:rPr lang="en-CA" altLang="en-US" sz="2800" dirty="0"/>
              <a:t/>
            </a:r>
            <a:br>
              <a:rPr lang="en-CA" altLang="en-US" sz="2800" dirty="0"/>
            </a:br>
            <a:endParaRPr lang="en-CA" dirty="0"/>
          </a:p>
        </p:txBody>
      </p:sp>
      <p:sp>
        <p:nvSpPr>
          <p:cNvPr id="3" name="Subtitle 2"/>
          <p:cNvSpPr>
            <a:spLocks noGrp="1"/>
          </p:cNvSpPr>
          <p:nvPr>
            <p:ph type="subTitle" idx="1"/>
          </p:nvPr>
        </p:nvSpPr>
        <p:spPr/>
        <p:txBody>
          <a:bodyPr/>
          <a:lstStyle/>
          <a:p>
            <a:r>
              <a:rPr lang="en-CA" dirty="0" smtClean="0"/>
              <a:t>March -  April 2018</a:t>
            </a:r>
            <a:endParaRPr lang="en-CA" dirty="0"/>
          </a:p>
        </p:txBody>
      </p:sp>
    </p:spTree>
    <p:extLst>
      <p:ext uri="{BB962C8B-B14F-4D97-AF65-F5344CB8AC3E}">
        <p14:creationId xmlns:p14="http://schemas.microsoft.com/office/powerpoint/2010/main" val="4129057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Progress Report (continued)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449643"/>
              </p:ext>
            </p:extLst>
          </p:nvPr>
        </p:nvGraphicFramePr>
        <p:xfrm>
          <a:off x="179512" y="2060848"/>
          <a:ext cx="8582025" cy="3479800"/>
        </p:xfrm>
        <a:graphic>
          <a:graphicData uri="http://schemas.openxmlformats.org/drawingml/2006/table">
            <a:tbl>
              <a:tblPr firstRow="1" bandRow="1">
                <a:tableStyleId>{5C22544A-7EE6-4342-B048-85BDC9FD1C3A}</a:tableStyleId>
              </a:tblPr>
              <a:tblGrid>
                <a:gridCol w="1716405">
                  <a:extLst>
                    <a:ext uri="{9D8B030D-6E8A-4147-A177-3AD203B41FA5}">
                      <a16:colId xmlns:a16="http://schemas.microsoft.com/office/drawing/2014/main" val="20000"/>
                    </a:ext>
                  </a:extLst>
                </a:gridCol>
                <a:gridCol w="1716405">
                  <a:extLst>
                    <a:ext uri="{9D8B030D-6E8A-4147-A177-3AD203B41FA5}">
                      <a16:colId xmlns:a16="http://schemas.microsoft.com/office/drawing/2014/main" val="20001"/>
                    </a:ext>
                  </a:extLst>
                </a:gridCol>
                <a:gridCol w="1716405">
                  <a:extLst>
                    <a:ext uri="{9D8B030D-6E8A-4147-A177-3AD203B41FA5}">
                      <a16:colId xmlns:a16="http://schemas.microsoft.com/office/drawing/2014/main" val="20002"/>
                    </a:ext>
                  </a:extLst>
                </a:gridCol>
                <a:gridCol w="1716405">
                  <a:extLst>
                    <a:ext uri="{9D8B030D-6E8A-4147-A177-3AD203B41FA5}">
                      <a16:colId xmlns:a16="http://schemas.microsoft.com/office/drawing/2014/main" val="20003"/>
                    </a:ext>
                  </a:extLst>
                </a:gridCol>
                <a:gridCol w="1716405">
                  <a:extLst>
                    <a:ext uri="{9D8B030D-6E8A-4147-A177-3AD203B41FA5}">
                      <a16:colId xmlns:a16="http://schemas.microsoft.com/office/drawing/2014/main" val="20004"/>
                    </a:ext>
                  </a:extLst>
                </a:gridCol>
              </a:tblGrid>
              <a:tr h="370840">
                <a:tc>
                  <a:txBody>
                    <a:bodyPr/>
                    <a:lstStyle/>
                    <a:p>
                      <a:r>
                        <a:rPr lang="en-CA" sz="1600" dirty="0" smtClean="0"/>
                        <a:t>Output</a:t>
                      </a:r>
                      <a:endParaRPr lang="en-CA" sz="1600" dirty="0"/>
                    </a:p>
                  </a:txBody>
                  <a:tcPr/>
                </a:tc>
                <a:tc>
                  <a:txBody>
                    <a:bodyPr/>
                    <a:lstStyle/>
                    <a:p>
                      <a:r>
                        <a:rPr lang="en-CA" sz="1600" dirty="0" smtClean="0"/>
                        <a:t>Was the output completed within the specified timeline?</a:t>
                      </a:r>
                      <a:endParaRPr lang="en-CA" sz="1600" dirty="0"/>
                    </a:p>
                  </a:txBody>
                  <a:tcPr/>
                </a:tc>
                <a:tc>
                  <a:txBody>
                    <a:bodyPr/>
                    <a:lstStyle/>
                    <a:p>
                      <a:r>
                        <a:rPr lang="en-CA" sz="1600" dirty="0" smtClean="0"/>
                        <a:t>If you are not on track to meet this timeline,</a:t>
                      </a:r>
                      <a:r>
                        <a:rPr lang="en-CA" sz="1600" baseline="0" dirty="0" smtClean="0"/>
                        <a:t> please explain why.</a:t>
                      </a:r>
                      <a:endParaRPr lang="en-CA" sz="1600" dirty="0"/>
                    </a:p>
                  </a:txBody>
                  <a:tcPr/>
                </a:tc>
                <a:tc>
                  <a:txBody>
                    <a:bodyPr/>
                    <a:lstStyle/>
                    <a:p>
                      <a:r>
                        <a:rPr lang="en-CA" sz="1600" dirty="0" smtClean="0"/>
                        <a:t>If you are not on track to meet this timeline, please indicate a revised timeline for completing this output</a:t>
                      </a:r>
                      <a:endParaRPr lang="en-CA" sz="1600" dirty="0"/>
                    </a:p>
                  </a:txBody>
                  <a:tcPr/>
                </a:tc>
                <a:tc>
                  <a:txBody>
                    <a:bodyPr/>
                    <a:lstStyle/>
                    <a:p>
                      <a:r>
                        <a:rPr lang="en-CA" sz="1600" dirty="0" smtClean="0"/>
                        <a:t>Did you conduct any evaluations for this output?</a:t>
                      </a:r>
                      <a:endParaRPr lang="en-CA" sz="1600" dirty="0"/>
                    </a:p>
                  </a:txBody>
                  <a:tcPr/>
                </a:tc>
                <a:extLst>
                  <a:ext uri="{0D108BD9-81ED-4DB2-BD59-A6C34878D82A}">
                    <a16:rowId xmlns:a16="http://schemas.microsoft.com/office/drawing/2014/main" val="10000"/>
                  </a:ext>
                </a:extLst>
              </a:tr>
              <a:tr h="370840">
                <a:tc>
                  <a:txBody>
                    <a:bodyPr/>
                    <a:lstStyle/>
                    <a:p>
                      <a:r>
                        <a:rPr lang="en-CA" sz="1600" dirty="0" smtClean="0"/>
                        <a:t>5 workshops</a:t>
                      </a:r>
                      <a:endParaRPr lang="en-CA" sz="1600" dirty="0"/>
                    </a:p>
                  </a:txBody>
                  <a:tcPr/>
                </a:tc>
                <a:tc>
                  <a:txBody>
                    <a:bodyPr/>
                    <a:lstStyle/>
                    <a:p>
                      <a:r>
                        <a:rPr lang="en-CA" sz="1600" dirty="0" smtClean="0"/>
                        <a:t>Yes</a:t>
                      </a:r>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extLst>
                  <a:ext uri="{0D108BD9-81ED-4DB2-BD59-A6C34878D82A}">
                    <a16:rowId xmlns:a16="http://schemas.microsoft.com/office/drawing/2014/main" val="10001"/>
                  </a:ext>
                </a:extLst>
              </a:tr>
              <a:tr h="370840">
                <a:tc>
                  <a:txBody>
                    <a:bodyPr/>
                    <a:lstStyle/>
                    <a:p>
                      <a:r>
                        <a:rPr lang="en-CA" sz="1600" dirty="0" smtClean="0"/>
                        <a:t>10 e-learning sessions</a:t>
                      </a:r>
                      <a:endParaRPr lang="en-CA" sz="1600" dirty="0"/>
                    </a:p>
                  </a:txBody>
                  <a:tcPr/>
                </a:tc>
                <a:tc>
                  <a:txBody>
                    <a:bodyPr/>
                    <a:lstStyle/>
                    <a:p>
                      <a:r>
                        <a:rPr lang="en-CA" sz="1600" dirty="0" smtClean="0"/>
                        <a:t>No</a:t>
                      </a:r>
                      <a:endParaRPr lang="en-CA" sz="1600" dirty="0"/>
                    </a:p>
                  </a:txBody>
                  <a:tcPr/>
                </a:tc>
                <a:tc>
                  <a:txBody>
                    <a:bodyPr/>
                    <a:lstStyle/>
                    <a:p>
                      <a:r>
                        <a:rPr lang="en-CA" sz="1600" dirty="0" smtClean="0"/>
                        <a:t>Difficulty</a:t>
                      </a:r>
                      <a:r>
                        <a:rPr lang="en-CA" sz="1600" baseline="0" dirty="0" smtClean="0"/>
                        <a:t> reaching audiences</a:t>
                      </a:r>
                      <a:endParaRPr lang="en-CA" sz="1600" dirty="0"/>
                    </a:p>
                  </a:txBody>
                  <a:tcPr/>
                </a:tc>
                <a:tc>
                  <a:txBody>
                    <a:bodyPr/>
                    <a:lstStyle/>
                    <a:p>
                      <a:r>
                        <a:rPr lang="en-CA" sz="1600" dirty="0" smtClean="0"/>
                        <a:t>Year 2</a:t>
                      </a:r>
                      <a:endParaRPr lang="en-CA" sz="1600" dirty="0"/>
                    </a:p>
                  </a:txBody>
                  <a:tcPr/>
                </a:tc>
                <a:tc>
                  <a:txBody>
                    <a:bodyPr/>
                    <a:lstStyle/>
                    <a:p>
                      <a:endParaRPr lang="en-CA"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09511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Progress Report (continued)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302091"/>
              </p:ext>
            </p:extLst>
          </p:nvPr>
        </p:nvGraphicFramePr>
        <p:xfrm>
          <a:off x="179512" y="2060848"/>
          <a:ext cx="8582025" cy="3479800"/>
        </p:xfrm>
        <a:graphic>
          <a:graphicData uri="http://schemas.openxmlformats.org/drawingml/2006/table">
            <a:tbl>
              <a:tblPr firstRow="1" bandRow="1">
                <a:tableStyleId>{5C22544A-7EE6-4342-B048-85BDC9FD1C3A}</a:tableStyleId>
              </a:tblPr>
              <a:tblGrid>
                <a:gridCol w="1716405">
                  <a:extLst>
                    <a:ext uri="{9D8B030D-6E8A-4147-A177-3AD203B41FA5}">
                      <a16:colId xmlns:a16="http://schemas.microsoft.com/office/drawing/2014/main" val="20000"/>
                    </a:ext>
                  </a:extLst>
                </a:gridCol>
                <a:gridCol w="1716405">
                  <a:extLst>
                    <a:ext uri="{9D8B030D-6E8A-4147-A177-3AD203B41FA5}">
                      <a16:colId xmlns:a16="http://schemas.microsoft.com/office/drawing/2014/main" val="20001"/>
                    </a:ext>
                  </a:extLst>
                </a:gridCol>
                <a:gridCol w="1716405">
                  <a:extLst>
                    <a:ext uri="{9D8B030D-6E8A-4147-A177-3AD203B41FA5}">
                      <a16:colId xmlns:a16="http://schemas.microsoft.com/office/drawing/2014/main" val="20002"/>
                    </a:ext>
                  </a:extLst>
                </a:gridCol>
                <a:gridCol w="1716405">
                  <a:extLst>
                    <a:ext uri="{9D8B030D-6E8A-4147-A177-3AD203B41FA5}">
                      <a16:colId xmlns:a16="http://schemas.microsoft.com/office/drawing/2014/main" val="20003"/>
                    </a:ext>
                  </a:extLst>
                </a:gridCol>
                <a:gridCol w="1716405">
                  <a:extLst>
                    <a:ext uri="{9D8B030D-6E8A-4147-A177-3AD203B41FA5}">
                      <a16:colId xmlns:a16="http://schemas.microsoft.com/office/drawing/2014/main" val="20004"/>
                    </a:ext>
                  </a:extLst>
                </a:gridCol>
              </a:tblGrid>
              <a:tr h="370840">
                <a:tc>
                  <a:txBody>
                    <a:bodyPr/>
                    <a:lstStyle/>
                    <a:p>
                      <a:r>
                        <a:rPr lang="en-CA" sz="1600" dirty="0" smtClean="0"/>
                        <a:t>Output</a:t>
                      </a:r>
                      <a:endParaRPr lang="en-CA" sz="1600" dirty="0"/>
                    </a:p>
                  </a:txBody>
                  <a:tcPr/>
                </a:tc>
                <a:tc>
                  <a:txBody>
                    <a:bodyPr/>
                    <a:lstStyle/>
                    <a:p>
                      <a:r>
                        <a:rPr lang="en-CA" sz="1600" dirty="0" smtClean="0"/>
                        <a:t>Was the output completed within the specified timeline?</a:t>
                      </a:r>
                      <a:endParaRPr lang="en-CA" sz="1600" dirty="0"/>
                    </a:p>
                  </a:txBody>
                  <a:tcPr/>
                </a:tc>
                <a:tc>
                  <a:txBody>
                    <a:bodyPr/>
                    <a:lstStyle/>
                    <a:p>
                      <a:r>
                        <a:rPr lang="en-CA" sz="1600" dirty="0" smtClean="0"/>
                        <a:t>If you are not on track to meet this timeline,</a:t>
                      </a:r>
                      <a:r>
                        <a:rPr lang="en-CA" sz="1600" baseline="0" dirty="0" smtClean="0"/>
                        <a:t> please explain why.</a:t>
                      </a:r>
                      <a:endParaRPr lang="en-CA" sz="1600" dirty="0"/>
                    </a:p>
                  </a:txBody>
                  <a:tcPr/>
                </a:tc>
                <a:tc>
                  <a:txBody>
                    <a:bodyPr/>
                    <a:lstStyle/>
                    <a:p>
                      <a:r>
                        <a:rPr lang="en-CA" sz="1600" dirty="0" smtClean="0"/>
                        <a:t>If you are not on track to meet this timeline, please indicate a revised timeline for completing this output</a:t>
                      </a:r>
                      <a:endParaRPr lang="en-CA" sz="1600" dirty="0"/>
                    </a:p>
                  </a:txBody>
                  <a:tcPr/>
                </a:tc>
                <a:tc>
                  <a:txBody>
                    <a:bodyPr/>
                    <a:lstStyle/>
                    <a:p>
                      <a:r>
                        <a:rPr lang="en-CA" sz="1600" dirty="0" smtClean="0"/>
                        <a:t>Did you conduct any evaluations for this output?</a:t>
                      </a:r>
                      <a:endParaRPr lang="en-CA" sz="1600" dirty="0"/>
                    </a:p>
                  </a:txBody>
                  <a:tcPr/>
                </a:tc>
                <a:extLst>
                  <a:ext uri="{0D108BD9-81ED-4DB2-BD59-A6C34878D82A}">
                    <a16:rowId xmlns:a16="http://schemas.microsoft.com/office/drawing/2014/main" val="10000"/>
                  </a:ext>
                </a:extLst>
              </a:tr>
              <a:tr h="370840">
                <a:tc>
                  <a:txBody>
                    <a:bodyPr/>
                    <a:lstStyle/>
                    <a:p>
                      <a:r>
                        <a:rPr lang="en-CA" sz="1600" dirty="0" smtClean="0"/>
                        <a:t>5 workshops</a:t>
                      </a:r>
                      <a:endParaRPr lang="en-CA" sz="1600" dirty="0"/>
                    </a:p>
                  </a:txBody>
                  <a:tcPr/>
                </a:tc>
                <a:tc>
                  <a:txBody>
                    <a:bodyPr/>
                    <a:lstStyle/>
                    <a:p>
                      <a:r>
                        <a:rPr lang="en-CA" sz="1600" dirty="0" smtClean="0"/>
                        <a:t>Yes</a:t>
                      </a:r>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600" dirty="0" smtClean="0"/>
                        <a:t>Yes</a:t>
                      </a:r>
                      <a:endParaRPr lang="en-CA" sz="1600" dirty="0"/>
                    </a:p>
                  </a:txBody>
                  <a:tcPr/>
                </a:tc>
                <a:extLst>
                  <a:ext uri="{0D108BD9-81ED-4DB2-BD59-A6C34878D82A}">
                    <a16:rowId xmlns:a16="http://schemas.microsoft.com/office/drawing/2014/main" val="10001"/>
                  </a:ext>
                </a:extLst>
              </a:tr>
              <a:tr h="370840">
                <a:tc>
                  <a:txBody>
                    <a:bodyPr/>
                    <a:lstStyle/>
                    <a:p>
                      <a:r>
                        <a:rPr lang="en-CA" sz="1600" dirty="0" smtClean="0"/>
                        <a:t>10 e-learning sessions</a:t>
                      </a:r>
                      <a:endParaRPr lang="en-CA" sz="1600" dirty="0"/>
                    </a:p>
                  </a:txBody>
                  <a:tcPr/>
                </a:tc>
                <a:tc>
                  <a:txBody>
                    <a:bodyPr/>
                    <a:lstStyle/>
                    <a:p>
                      <a:r>
                        <a:rPr lang="en-CA" sz="1600" dirty="0" smtClean="0"/>
                        <a:t>No</a:t>
                      </a:r>
                      <a:endParaRPr lang="en-CA" sz="1600" dirty="0"/>
                    </a:p>
                  </a:txBody>
                  <a:tcPr/>
                </a:tc>
                <a:tc>
                  <a:txBody>
                    <a:bodyPr/>
                    <a:lstStyle/>
                    <a:p>
                      <a:r>
                        <a:rPr lang="en-CA" sz="1600" dirty="0" smtClean="0"/>
                        <a:t>Difficulty</a:t>
                      </a:r>
                      <a:r>
                        <a:rPr lang="en-CA" sz="1600" baseline="0" dirty="0" smtClean="0"/>
                        <a:t> reaching audiences</a:t>
                      </a:r>
                      <a:endParaRPr lang="en-CA" sz="1600" dirty="0"/>
                    </a:p>
                  </a:txBody>
                  <a:tcPr/>
                </a:tc>
                <a:tc>
                  <a:txBody>
                    <a:bodyPr/>
                    <a:lstStyle/>
                    <a:p>
                      <a:r>
                        <a:rPr lang="en-CA" sz="1600" dirty="0" smtClean="0"/>
                        <a:t>Year 2</a:t>
                      </a:r>
                      <a:endParaRPr lang="en-CA" sz="1600" dirty="0"/>
                    </a:p>
                  </a:txBody>
                  <a:tcPr/>
                </a:tc>
                <a:tc>
                  <a:txBody>
                    <a:bodyPr/>
                    <a:lstStyle/>
                    <a:p>
                      <a:r>
                        <a:rPr lang="en-CA" sz="1600" dirty="0" smtClean="0"/>
                        <a:t>No</a:t>
                      </a:r>
                      <a:endParaRPr lang="en-CA"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14200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01" y="2953141"/>
            <a:ext cx="8581679" cy="763891"/>
          </a:xfrm>
        </p:spPr>
        <p:txBody>
          <a:bodyPr/>
          <a:lstStyle/>
          <a:p>
            <a:r>
              <a:rPr lang="en-CA" dirty="0" smtClean="0"/>
              <a:t>SECTION 3: CAF Reporting Tool</a:t>
            </a:r>
            <a:endParaRPr lang="en-CA" dirty="0"/>
          </a:p>
        </p:txBody>
      </p:sp>
    </p:spTree>
    <p:extLst>
      <p:ext uri="{BB962C8B-B14F-4D97-AF65-F5344CB8AC3E}">
        <p14:creationId xmlns:p14="http://schemas.microsoft.com/office/powerpoint/2010/main" val="2099976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Additional Resources</a:t>
            </a:r>
            <a:endParaRPr lang="en-CA" dirty="0"/>
          </a:p>
        </p:txBody>
      </p:sp>
      <p:sp>
        <p:nvSpPr>
          <p:cNvPr id="3" name="Content Placeholder 2"/>
          <p:cNvSpPr>
            <a:spLocks noGrp="1"/>
          </p:cNvSpPr>
          <p:nvPr>
            <p:ph idx="1"/>
          </p:nvPr>
        </p:nvSpPr>
        <p:spPr/>
        <p:txBody>
          <a:bodyPr/>
          <a:lstStyle/>
          <a:p>
            <a:r>
              <a:rPr lang="en-CA" dirty="0" smtClean="0"/>
              <a:t>Additional Funding</a:t>
            </a:r>
          </a:p>
          <a:p>
            <a:pPr lvl="1"/>
            <a:r>
              <a:rPr lang="en-CA" dirty="0" smtClean="0"/>
              <a:t>Select a source of the funding from the dropdown menu</a:t>
            </a:r>
          </a:p>
          <a:p>
            <a:pPr lvl="1"/>
            <a:r>
              <a:rPr lang="en-CA" dirty="0" smtClean="0"/>
              <a:t>Indicate the total amount of funding leveraged from that source.</a:t>
            </a:r>
          </a:p>
          <a:p>
            <a:r>
              <a:rPr lang="en-CA" dirty="0" smtClean="0"/>
              <a:t>In-Kind Contributions</a:t>
            </a:r>
          </a:p>
          <a:p>
            <a:pPr lvl="1"/>
            <a:r>
              <a:rPr lang="en-CA" dirty="0" smtClean="0"/>
              <a:t>Enter the total value of all in-kind contributions you received</a:t>
            </a:r>
          </a:p>
          <a:p>
            <a:r>
              <a:rPr lang="en-CA" dirty="0" smtClean="0"/>
              <a:t>Use whole numbers</a:t>
            </a:r>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6" y="3429000"/>
            <a:ext cx="873953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563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Priority Population Involvement</a:t>
            </a:r>
            <a:endParaRPr lang="en-CA" dirty="0"/>
          </a:p>
        </p:txBody>
      </p:sp>
      <p:sp>
        <p:nvSpPr>
          <p:cNvPr id="3" name="Content Placeholder 2"/>
          <p:cNvSpPr>
            <a:spLocks noGrp="1"/>
          </p:cNvSpPr>
          <p:nvPr>
            <p:ph idx="1"/>
          </p:nvPr>
        </p:nvSpPr>
        <p:spPr/>
        <p:txBody>
          <a:bodyPr/>
          <a:lstStyle/>
          <a:p>
            <a:r>
              <a:rPr lang="en-CA" dirty="0" smtClean="0"/>
              <a:t>Question 2.1: Did individuals from priority populations contribute to your project?</a:t>
            </a:r>
          </a:p>
          <a:p>
            <a:r>
              <a:rPr lang="en-CA" dirty="0" smtClean="0"/>
              <a:t>Question 2.2: How many individuals contributed?</a:t>
            </a:r>
          </a:p>
          <a:p>
            <a:pPr lvl="1"/>
            <a:r>
              <a:rPr lang="en-CA" dirty="0" smtClean="0"/>
              <a:t>Count each individual once</a:t>
            </a:r>
          </a:p>
          <a:p>
            <a:r>
              <a:rPr lang="en-CA" dirty="0" smtClean="0"/>
              <a:t>Question 2.3: How did individuals contribute?</a:t>
            </a:r>
          </a:p>
          <a:p>
            <a:pPr lvl="1"/>
            <a:r>
              <a:rPr lang="en-CA" dirty="0" smtClean="0"/>
              <a:t>Each individual should be counted once per type of contribution but could contribute in multiple ways</a:t>
            </a:r>
          </a:p>
          <a:p>
            <a:endParaRPr lang="en-CA"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57859"/>
            <a:ext cx="8496944" cy="2823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5616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9" y="-27384"/>
            <a:ext cx="8581679" cy="763891"/>
          </a:xfrm>
        </p:spPr>
        <p:txBody>
          <a:bodyPr/>
          <a:lstStyle/>
          <a:p>
            <a:r>
              <a:rPr lang="en-CA" dirty="0" smtClean="0"/>
              <a:t>3.Reach</a:t>
            </a:r>
            <a:endParaRPr lang="en-CA" dirty="0"/>
          </a:p>
        </p:txBody>
      </p:sp>
      <p:sp>
        <p:nvSpPr>
          <p:cNvPr id="3" name="Content Placeholder 2"/>
          <p:cNvSpPr>
            <a:spLocks noGrp="1"/>
          </p:cNvSpPr>
          <p:nvPr>
            <p:ph idx="1"/>
          </p:nvPr>
        </p:nvSpPr>
        <p:spPr>
          <a:xfrm>
            <a:off x="284869" y="836712"/>
            <a:ext cx="8581679" cy="4895921"/>
          </a:xfrm>
        </p:spPr>
        <p:txBody>
          <a:bodyPr/>
          <a:lstStyle/>
          <a:p>
            <a:r>
              <a:rPr lang="en-CA" dirty="0" smtClean="0"/>
              <a:t>Question 3.1.1 Total number of Unique Individuals reached</a:t>
            </a:r>
          </a:p>
          <a:p>
            <a:r>
              <a:rPr lang="en-CA" dirty="0" smtClean="0"/>
              <a:t>Direct Contact</a:t>
            </a:r>
          </a:p>
          <a:p>
            <a:r>
              <a:rPr lang="en-CA" dirty="0" smtClean="0"/>
              <a:t>Count each individual once</a:t>
            </a:r>
          </a:p>
          <a:p>
            <a:r>
              <a:rPr lang="en-CA" dirty="0" smtClean="0"/>
              <a:t>Estimates are okay – we do not expect you to keep records of individuals</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183180369"/>
              </p:ext>
            </p:extLst>
          </p:nvPr>
        </p:nvGraphicFramePr>
        <p:xfrm>
          <a:off x="1403648" y="2420888"/>
          <a:ext cx="6096000" cy="296672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711624">
                  <a:extLst>
                    <a:ext uri="{9D8B030D-6E8A-4147-A177-3AD203B41FA5}">
                      <a16:colId xmlns:a16="http://schemas.microsoft.com/office/drawing/2014/main" val="20002"/>
                    </a:ext>
                  </a:extLst>
                </a:gridCol>
              </a:tblGrid>
              <a:tr h="370840">
                <a:tc>
                  <a:txBody>
                    <a:bodyPr/>
                    <a:lstStyle/>
                    <a:p>
                      <a:endParaRPr lang="en-CA" dirty="0"/>
                    </a:p>
                  </a:txBody>
                  <a:tcPr/>
                </a:tc>
                <a:tc>
                  <a:txBody>
                    <a:bodyPr/>
                    <a:lstStyle/>
                    <a:p>
                      <a:r>
                        <a:rPr lang="en-CA" dirty="0" smtClean="0"/>
                        <a:t>Workshop 1</a:t>
                      </a:r>
                      <a:endParaRPr lang="en-CA" dirty="0"/>
                    </a:p>
                  </a:txBody>
                  <a:tcPr/>
                </a:tc>
                <a:tc>
                  <a:txBody>
                    <a:bodyPr/>
                    <a:lstStyle/>
                    <a:p>
                      <a:r>
                        <a:rPr lang="en-CA" dirty="0" smtClean="0"/>
                        <a:t>Workshop 2</a:t>
                      </a:r>
                      <a:endParaRPr lang="en-CA" dirty="0"/>
                    </a:p>
                  </a:txBody>
                  <a:tcPr/>
                </a:tc>
                <a:extLst>
                  <a:ext uri="{0D108BD9-81ED-4DB2-BD59-A6C34878D82A}">
                    <a16:rowId xmlns:a16="http://schemas.microsoft.com/office/drawing/2014/main" val="10000"/>
                  </a:ext>
                </a:extLst>
              </a:tr>
              <a:tr h="370840">
                <a:tc>
                  <a:txBody>
                    <a:bodyPr/>
                    <a:lstStyle/>
                    <a:p>
                      <a:endParaRPr lang="en-CA" dirty="0"/>
                    </a:p>
                  </a:txBody>
                  <a:tcPr/>
                </a:tc>
                <a:tc>
                  <a:txBody>
                    <a:bodyPr/>
                    <a:lstStyle/>
                    <a:p>
                      <a:r>
                        <a:rPr lang="en-CA" dirty="0" smtClean="0"/>
                        <a:t>Bob</a:t>
                      </a:r>
                      <a:endParaRPr lang="en-CA" dirty="0"/>
                    </a:p>
                  </a:txBody>
                  <a:tcPr/>
                </a:tc>
                <a:tc>
                  <a:txBody>
                    <a:bodyPr/>
                    <a:lstStyle/>
                    <a:p>
                      <a:r>
                        <a:rPr lang="en-CA" dirty="0" smtClean="0"/>
                        <a:t>Bob</a:t>
                      </a:r>
                      <a:endParaRPr lang="en-CA"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r>
                        <a:rPr lang="en-CA" dirty="0" smtClean="0"/>
                        <a:t>Pierre</a:t>
                      </a:r>
                      <a:endParaRPr lang="en-CA" dirty="0"/>
                    </a:p>
                  </a:txBody>
                  <a:tcPr/>
                </a:tc>
                <a:tc>
                  <a:txBody>
                    <a:bodyPr/>
                    <a:lstStyle/>
                    <a:p>
                      <a:r>
                        <a:rPr lang="en-CA" dirty="0" smtClean="0"/>
                        <a:t>Pierre</a:t>
                      </a:r>
                      <a:endParaRPr lang="en-CA" dirty="0"/>
                    </a:p>
                  </a:txBody>
                  <a:tcPr/>
                </a:tc>
                <a:extLst>
                  <a:ext uri="{0D108BD9-81ED-4DB2-BD59-A6C34878D82A}">
                    <a16:rowId xmlns:a16="http://schemas.microsoft.com/office/drawing/2014/main" val="10002"/>
                  </a:ext>
                </a:extLst>
              </a:tr>
              <a:tr h="370840">
                <a:tc>
                  <a:txBody>
                    <a:bodyPr/>
                    <a:lstStyle/>
                    <a:p>
                      <a:endParaRPr lang="en-CA" dirty="0"/>
                    </a:p>
                  </a:txBody>
                  <a:tcPr/>
                </a:tc>
                <a:tc>
                  <a:txBody>
                    <a:bodyPr/>
                    <a:lstStyle/>
                    <a:p>
                      <a:r>
                        <a:rPr lang="en-CA" dirty="0" smtClean="0"/>
                        <a:t>Jane</a:t>
                      </a:r>
                      <a:endParaRPr lang="en-CA" dirty="0"/>
                    </a:p>
                  </a:txBody>
                  <a:tcPr/>
                </a:tc>
                <a:tc>
                  <a:txBody>
                    <a:bodyPr/>
                    <a:lstStyle/>
                    <a:p>
                      <a:r>
                        <a:rPr lang="en-CA" dirty="0" smtClean="0"/>
                        <a:t>Stephen</a:t>
                      </a:r>
                      <a:endParaRPr lang="en-CA" dirty="0"/>
                    </a:p>
                  </a:txBody>
                  <a:tcPr/>
                </a:tc>
                <a:extLst>
                  <a:ext uri="{0D108BD9-81ED-4DB2-BD59-A6C34878D82A}">
                    <a16:rowId xmlns:a16="http://schemas.microsoft.com/office/drawing/2014/main" val="10003"/>
                  </a:ext>
                </a:extLst>
              </a:tr>
              <a:tr h="370840">
                <a:tc>
                  <a:txBody>
                    <a:bodyPr/>
                    <a:lstStyle/>
                    <a:p>
                      <a:endParaRPr lang="en-CA" dirty="0"/>
                    </a:p>
                  </a:txBody>
                  <a:tcPr/>
                </a:tc>
                <a:tc>
                  <a:txBody>
                    <a:bodyPr/>
                    <a:lstStyle/>
                    <a:p>
                      <a:r>
                        <a:rPr lang="en-CA" dirty="0" smtClean="0"/>
                        <a:t>Sophie</a:t>
                      </a:r>
                      <a:endParaRPr lang="en-CA" dirty="0"/>
                    </a:p>
                  </a:txBody>
                  <a:tcPr/>
                </a:tc>
                <a:tc>
                  <a:txBody>
                    <a:bodyPr/>
                    <a:lstStyle/>
                    <a:p>
                      <a:r>
                        <a:rPr lang="en-CA" dirty="0" smtClean="0"/>
                        <a:t>Therese</a:t>
                      </a:r>
                      <a:endParaRPr lang="en-CA" dirty="0"/>
                    </a:p>
                  </a:txBody>
                  <a:tcPr/>
                </a:tc>
                <a:extLst>
                  <a:ext uri="{0D108BD9-81ED-4DB2-BD59-A6C34878D82A}">
                    <a16:rowId xmlns:a16="http://schemas.microsoft.com/office/drawing/2014/main" val="10004"/>
                  </a:ext>
                </a:extLst>
              </a:tr>
              <a:tr h="370840">
                <a:tc>
                  <a:txBody>
                    <a:bodyPr/>
                    <a:lstStyle/>
                    <a:p>
                      <a:endParaRPr lang="en-CA" dirty="0"/>
                    </a:p>
                  </a:txBody>
                  <a:tcPr/>
                </a:tc>
                <a:tc>
                  <a:txBody>
                    <a:bodyPr/>
                    <a:lstStyle/>
                    <a:p>
                      <a:r>
                        <a:rPr lang="en-CA" dirty="0" smtClean="0"/>
                        <a:t>Bill</a:t>
                      </a:r>
                      <a:endParaRPr lang="en-CA" dirty="0"/>
                    </a:p>
                  </a:txBody>
                  <a:tcPr/>
                </a:tc>
                <a:tc>
                  <a:txBody>
                    <a:bodyPr/>
                    <a:lstStyle/>
                    <a:p>
                      <a:r>
                        <a:rPr lang="en-CA" dirty="0" smtClean="0"/>
                        <a:t>Joe</a:t>
                      </a:r>
                      <a:endParaRPr lang="en-CA" dirty="0"/>
                    </a:p>
                  </a:txBody>
                  <a:tcPr/>
                </a:tc>
                <a:extLst>
                  <a:ext uri="{0D108BD9-81ED-4DB2-BD59-A6C34878D82A}">
                    <a16:rowId xmlns:a16="http://schemas.microsoft.com/office/drawing/2014/main" val="10005"/>
                  </a:ext>
                </a:extLst>
              </a:tr>
              <a:tr h="370840">
                <a:tc>
                  <a:txBody>
                    <a:bodyPr/>
                    <a:lstStyle/>
                    <a:p>
                      <a:endParaRPr lang="en-CA" dirty="0"/>
                    </a:p>
                  </a:txBody>
                  <a:tcPr/>
                </a:tc>
                <a:tc>
                  <a:txBody>
                    <a:bodyPr/>
                    <a:lstStyle/>
                    <a:p>
                      <a:r>
                        <a:rPr lang="en-CA" dirty="0" smtClean="0"/>
                        <a:t>Jen</a:t>
                      </a:r>
                      <a:endParaRPr lang="en-CA" dirty="0"/>
                    </a:p>
                  </a:txBody>
                  <a:tcPr/>
                </a:tc>
                <a:tc>
                  <a:txBody>
                    <a:bodyPr/>
                    <a:lstStyle/>
                    <a:p>
                      <a:r>
                        <a:rPr lang="en-CA" dirty="0" smtClean="0"/>
                        <a:t>Michelle</a:t>
                      </a:r>
                      <a:endParaRPr lang="en-CA" dirty="0"/>
                    </a:p>
                  </a:txBody>
                  <a:tcPr/>
                </a:tc>
                <a:extLst>
                  <a:ext uri="{0D108BD9-81ED-4DB2-BD59-A6C34878D82A}">
                    <a16:rowId xmlns:a16="http://schemas.microsoft.com/office/drawing/2014/main" val="10006"/>
                  </a:ext>
                </a:extLst>
              </a:tr>
              <a:tr h="370840">
                <a:tc>
                  <a:txBody>
                    <a:bodyPr/>
                    <a:lstStyle/>
                    <a:p>
                      <a:r>
                        <a:rPr lang="en-CA" dirty="0" smtClean="0"/>
                        <a:t>Total</a:t>
                      </a:r>
                      <a:endParaRPr lang="en-CA" dirty="0"/>
                    </a:p>
                  </a:txBody>
                  <a:tcPr/>
                </a:tc>
                <a:tc>
                  <a:txBody>
                    <a:bodyPr/>
                    <a:lstStyle/>
                    <a:p>
                      <a:r>
                        <a:rPr lang="en-CA" dirty="0" smtClean="0"/>
                        <a:t>6</a:t>
                      </a:r>
                      <a:endParaRPr lang="en-CA" dirty="0"/>
                    </a:p>
                  </a:txBody>
                  <a:tcPr/>
                </a:tc>
                <a:tc>
                  <a:txBody>
                    <a:bodyPr/>
                    <a:lstStyle/>
                    <a:p>
                      <a:r>
                        <a:rPr lang="en-CA" dirty="0" smtClean="0"/>
                        <a:t>6</a:t>
                      </a:r>
                      <a:endParaRPr lang="en-CA" dirty="0"/>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52342431"/>
              </p:ext>
            </p:extLst>
          </p:nvPr>
        </p:nvGraphicFramePr>
        <p:xfrm>
          <a:off x="1428328" y="5589240"/>
          <a:ext cx="6096000" cy="640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CA" dirty="0" smtClean="0"/>
                        <a:t>Total Number of Unique Individuals Reached</a:t>
                      </a:r>
                      <a:endParaRPr lang="en-CA" dirty="0"/>
                    </a:p>
                  </a:txBody>
                  <a:tcPr anchor="ctr"/>
                </a:tc>
                <a:tc>
                  <a:txBody>
                    <a:bodyPr/>
                    <a:lstStyle/>
                    <a:p>
                      <a:pPr algn="ctr"/>
                      <a:r>
                        <a:rPr lang="en-CA" b="0" dirty="0" smtClean="0">
                          <a:solidFill>
                            <a:schemeClr val="tx1"/>
                          </a:solidFill>
                        </a:rPr>
                        <a:t>10</a:t>
                      </a:r>
                      <a:endParaRPr lang="en-CA" b="0" dirty="0">
                        <a:solidFill>
                          <a:schemeClr val="tx1"/>
                        </a:solidFill>
                      </a:endParaRP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7267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Reach Continued</a:t>
            </a:r>
            <a:endParaRPr lang="en-CA" dirty="0"/>
          </a:p>
        </p:txBody>
      </p:sp>
      <p:sp>
        <p:nvSpPr>
          <p:cNvPr id="3" name="Content Placeholder 2"/>
          <p:cNvSpPr>
            <a:spLocks noGrp="1"/>
          </p:cNvSpPr>
          <p:nvPr>
            <p:ph idx="1"/>
          </p:nvPr>
        </p:nvSpPr>
        <p:spPr/>
        <p:txBody>
          <a:bodyPr/>
          <a:lstStyle/>
          <a:p>
            <a:r>
              <a:rPr lang="en-CA" dirty="0" smtClean="0"/>
              <a:t>Question 3.1.2 </a:t>
            </a:r>
          </a:p>
          <a:p>
            <a:r>
              <a:rPr lang="en-CA" dirty="0" smtClean="0"/>
              <a:t>National HIV Project</a:t>
            </a:r>
          </a:p>
          <a:p>
            <a:pPr lvl="1"/>
            <a:r>
              <a:rPr lang="en-CA" dirty="0" smtClean="0"/>
              <a:t>SMART Objective</a:t>
            </a:r>
          </a:p>
          <a:p>
            <a:pPr lvl="2"/>
            <a:r>
              <a:rPr lang="en-CA" dirty="0"/>
              <a:t>By 2022, ABC Friendship will have implemented a series of </a:t>
            </a:r>
            <a:r>
              <a:rPr lang="en-CA" b="1" dirty="0"/>
              <a:t>5 workshops </a:t>
            </a:r>
            <a:r>
              <a:rPr lang="en-CA" dirty="0"/>
              <a:t>about effective HIV/STBBIs prevention methods in order to  </a:t>
            </a:r>
            <a:r>
              <a:rPr lang="en-CA" b="1" dirty="0"/>
              <a:t>strengthen  by 50% the capacity </a:t>
            </a:r>
            <a:r>
              <a:rPr lang="en-CA" dirty="0"/>
              <a:t>of 60 Indigenous people affected by or at-risk of HIV living in Gatineau; &amp; at least 5% will report </a:t>
            </a:r>
            <a:r>
              <a:rPr lang="en-CA" b="1" dirty="0"/>
              <a:t>improved uptake of personal prevention </a:t>
            </a:r>
            <a:r>
              <a:rPr lang="en-CA" dirty="0"/>
              <a:t>methods.</a:t>
            </a:r>
          </a:p>
          <a:p>
            <a:pPr lvl="1"/>
            <a:r>
              <a:rPr lang="en-CA" dirty="0" smtClean="0"/>
              <a:t>Outputs for Year 1</a:t>
            </a:r>
          </a:p>
          <a:p>
            <a:pPr lvl="2"/>
            <a:r>
              <a:rPr lang="en-CA" dirty="0" smtClean="0"/>
              <a:t>5 workshops in Ottawa</a:t>
            </a:r>
          </a:p>
          <a:p>
            <a:endParaRPr lang="en-CA" dirty="0" smtClean="0"/>
          </a:p>
        </p:txBody>
      </p:sp>
      <p:graphicFrame>
        <p:nvGraphicFramePr>
          <p:cNvPr id="5" name="Content Placeholder 3"/>
          <p:cNvGraphicFramePr>
            <a:graphicFrameLocks/>
          </p:cNvGraphicFramePr>
          <p:nvPr>
            <p:extLst>
              <p:ext uri="{D42A27DB-BD31-4B8C-83A1-F6EECF244321}">
                <p14:modId xmlns:p14="http://schemas.microsoft.com/office/powerpoint/2010/main" val="808300181"/>
              </p:ext>
            </p:extLst>
          </p:nvPr>
        </p:nvGraphicFramePr>
        <p:xfrm>
          <a:off x="35496" y="3890744"/>
          <a:ext cx="9033296" cy="2562592"/>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6420">
                  <a:extLst>
                    <a:ext uri="{9D8B030D-6E8A-4147-A177-3AD203B41FA5}">
                      <a16:colId xmlns:a16="http://schemas.microsoft.com/office/drawing/2014/main" val="20002"/>
                    </a:ext>
                  </a:extLst>
                </a:gridCol>
                <a:gridCol w="2258324">
                  <a:extLst>
                    <a:ext uri="{9D8B030D-6E8A-4147-A177-3AD203B41FA5}">
                      <a16:colId xmlns:a16="http://schemas.microsoft.com/office/drawing/2014/main" val="20003"/>
                    </a:ext>
                  </a:extLst>
                </a:gridCol>
              </a:tblGrid>
              <a:tr h="1008112">
                <a:tc>
                  <a:txBody>
                    <a:bodyPr/>
                    <a:lstStyle/>
                    <a:p>
                      <a:r>
                        <a:rPr lang="en-CA" sz="1600" dirty="0" smtClean="0"/>
                        <a:t>SMART Objective</a:t>
                      </a:r>
                      <a:endParaRPr lang="en-CA" sz="1600" dirty="0"/>
                    </a:p>
                  </a:txBody>
                  <a:tcPr/>
                </a:tc>
                <a:tc>
                  <a:txBody>
                    <a:bodyPr/>
                    <a:lstStyle/>
                    <a:p>
                      <a:r>
                        <a:rPr lang="en-CA" sz="1600" dirty="0" smtClean="0"/>
                        <a:t>Output</a:t>
                      </a:r>
                      <a:endParaRPr lang="en-CA" sz="1600" dirty="0"/>
                    </a:p>
                  </a:txBody>
                  <a:tcPr/>
                </a:tc>
                <a:tc>
                  <a:txBody>
                    <a:bodyPr/>
                    <a:lstStyle/>
                    <a:p>
                      <a:r>
                        <a:rPr lang="en-CA" sz="1600" dirty="0" smtClean="0"/>
                        <a:t>First Three Digits of Postal Code Where Activity Took Place</a:t>
                      </a:r>
                    </a:p>
                    <a:p>
                      <a:endParaRPr lang="en-CA" sz="1600" dirty="0"/>
                    </a:p>
                  </a:txBody>
                  <a:tcPr/>
                </a:tc>
                <a:tc>
                  <a:txBody>
                    <a:bodyPr/>
                    <a:lstStyle/>
                    <a:p>
                      <a:r>
                        <a:rPr lang="en-CA" sz="1600" dirty="0" smtClean="0"/>
                        <a:t>No. of Individuals Reached</a:t>
                      </a:r>
                    </a:p>
                    <a:p>
                      <a:endParaRPr lang="en-CA" sz="1600" dirty="0"/>
                    </a:p>
                  </a:txBody>
                  <a:tcPr/>
                </a:tc>
                <a:extLst>
                  <a:ext uri="{0D108BD9-81ED-4DB2-BD59-A6C34878D82A}">
                    <a16:rowId xmlns:a16="http://schemas.microsoft.com/office/drawing/2014/main" val="10000"/>
                  </a:ext>
                </a:extLst>
              </a:tr>
              <a:tr h="1008112">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0648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3463645"/>
              </p:ext>
            </p:extLst>
          </p:nvPr>
        </p:nvGraphicFramePr>
        <p:xfrm>
          <a:off x="35496" y="548680"/>
          <a:ext cx="9033296" cy="53949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6420">
                  <a:extLst>
                    <a:ext uri="{9D8B030D-6E8A-4147-A177-3AD203B41FA5}">
                      <a16:colId xmlns:a16="http://schemas.microsoft.com/office/drawing/2014/main" val="20002"/>
                    </a:ext>
                  </a:extLst>
                </a:gridCol>
                <a:gridCol w="2258324">
                  <a:extLst>
                    <a:ext uri="{9D8B030D-6E8A-4147-A177-3AD203B41FA5}">
                      <a16:colId xmlns:a16="http://schemas.microsoft.com/office/drawing/2014/main" val="20003"/>
                    </a:ext>
                  </a:extLst>
                </a:gridCol>
              </a:tblGrid>
              <a:tr h="1008112">
                <a:tc>
                  <a:txBody>
                    <a:bodyPr/>
                    <a:lstStyle/>
                    <a:p>
                      <a:r>
                        <a:rPr lang="en-CA" dirty="0" smtClean="0"/>
                        <a:t>SMART Objective</a:t>
                      </a:r>
                      <a:endParaRPr lang="en-CA" dirty="0"/>
                    </a:p>
                  </a:txBody>
                  <a:tcPr/>
                </a:tc>
                <a:tc>
                  <a:txBody>
                    <a:bodyPr/>
                    <a:lstStyle/>
                    <a:p>
                      <a:r>
                        <a:rPr lang="en-CA" dirty="0" smtClean="0"/>
                        <a:t>Output</a:t>
                      </a:r>
                      <a:endParaRPr lang="en-CA" dirty="0"/>
                    </a:p>
                  </a:txBody>
                  <a:tcPr/>
                </a:tc>
                <a:tc>
                  <a:txBody>
                    <a:bodyPr/>
                    <a:lstStyle/>
                    <a:p>
                      <a:r>
                        <a:rPr lang="en-CA" dirty="0" smtClean="0"/>
                        <a:t>First Three Digits of Postal Code Where Activity Took Place</a:t>
                      </a:r>
                    </a:p>
                    <a:p>
                      <a:endParaRPr lang="en-CA" dirty="0"/>
                    </a:p>
                  </a:txBody>
                  <a:tcPr/>
                </a:tc>
                <a:tc>
                  <a:txBody>
                    <a:bodyPr/>
                    <a:lstStyle/>
                    <a:p>
                      <a:r>
                        <a:rPr lang="en-CA" dirty="0" smtClean="0"/>
                        <a:t>No. of Individuals Reached</a:t>
                      </a:r>
                    </a:p>
                    <a:p>
                      <a:endParaRPr lang="en-CA" dirty="0"/>
                    </a:p>
                  </a:txBody>
                  <a:tcPr/>
                </a:tc>
                <a:extLst>
                  <a:ext uri="{0D108BD9-81ED-4DB2-BD59-A6C34878D82A}">
                    <a16:rowId xmlns:a16="http://schemas.microsoft.com/office/drawing/2014/main" val="10000"/>
                  </a:ext>
                </a:extLst>
              </a:tr>
              <a:tr h="100811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120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3187110"/>
              </p:ext>
            </p:extLst>
          </p:nvPr>
        </p:nvGraphicFramePr>
        <p:xfrm>
          <a:off x="35496" y="548680"/>
          <a:ext cx="9033296" cy="53949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6420">
                  <a:extLst>
                    <a:ext uri="{9D8B030D-6E8A-4147-A177-3AD203B41FA5}">
                      <a16:colId xmlns:a16="http://schemas.microsoft.com/office/drawing/2014/main" val="20002"/>
                    </a:ext>
                  </a:extLst>
                </a:gridCol>
                <a:gridCol w="2258324">
                  <a:extLst>
                    <a:ext uri="{9D8B030D-6E8A-4147-A177-3AD203B41FA5}">
                      <a16:colId xmlns:a16="http://schemas.microsoft.com/office/drawing/2014/main" val="20003"/>
                    </a:ext>
                  </a:extLst>
                </a:gridCol>
              </a:tblGrid>
              <a:tr h="1008112">
                <a:tc>
                  <a:txBody>
                    <a:bodyPr/>
                    <a:lstStyle/>
                    <a:p>
                      <a:r>
                        <a:rPr lang="en-CA" dirty="0" smtClean="0"/>
                        <a:t>SMART Objective</a:t>
                      </a:r>
                      <a:endParaRPr lang="en-CA" dirty="0"/>
                    </a:p>
                  </a:txBody>
                  <a:tcPr/>
                </a:tc>
                <a:tc>
                  <a:txBody>
                    <a:bodyPr/>
                    <a:lstStyle/>
                    <a:p>
                      <a:r>
                        <a:rPr lang="en-CA" dirty="0" smtClean="0"/>
                        <a:t>Output</a:t>
                      </a:r>
                      <a:endParaRPr lang="en-CA" dirty="0"/>
                    </a:p>
                  </a:txBody>
                  <a:tcPr/>
                </a:tc>
                <a:tc>
                  <a:txBody>
                    <a:bodyPr/>
                    <a:lstStyle/>
                    <a:p>
                      <a:r>
                        <a:rPr lang="en-CA" dirty="0" smtClean="0"/>
                        <a:t>First Three Digits of Postal Code Where Activity Took Place</a:t>
                      </a:r>
                    </a:p>
                    <a:p>
                      <a:endParaRPr lang="en-CA" dirty="0"/>
                    </a:p>
                  </a:txBody>
                  <a:tcPr/>
                </a:tc>
                <a:tc>
                  <a:txBody>
                    <a:bodyPr/>
                    <a:lstStyle/>
                    <a:p>
                      <a:r>
                        <a:rPr lang="en-CA" dirty="0" smtClean="0"/>
                        <a:t>No. of Individuals Reached</a:t>
                      </a:r>
                    </a:p>
                    <a:p>
                      <a:endParaRPr lang="en-CA" dirty="0"/>
                    </a:p>
                  </a:txBody>
                  <a:tcPr/>
                </a:tc>
                <a:extLst>
                  <a:ext uri="{0D108BD9-81ED-4DB2-BD59-A6C34878D82A}">
                    <a16:rowId xmlns:a16="http://schemas.microsoft.com/office/drawing/2014/main" val="10000"/>
                  </a:ext>
                </a:extLst>
              </a:tr>
              <a:tr h="100811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CA" dirty="0" smtClean="0"/>
                        <a:t>5 workshops in Ottawa</a:t>
                      </a:r>
                    </a:p>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281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105867"/>
              </p:ext>
            </p:extLst>
          </p:nvPr>
        </p:nvGraphicFramePr>
        <p:xfrm>
          <a:off x="35496" y="548680"/>
          <a:ext cx="9033296" cy="53949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6420">
                  <a:extLst>
                    <a:ext uri="{9D8B030D-6E8A-4147-A177-3AD203B41FA5}">
                      <a16:colId xmlns:a16="http://schemas.microsoft.com/office/drawing/2014/main" val="20002"/>
                    </a:ext>
                  </a:extLst>
                </a:gridCol>
                <a:gridCol w="2258324">
                  <a:extLst>
                    <a:ext uri="{9D8B030D-6E8A-4147-A177-3AD203B41FA5}">
                      <a16:colId xmlns:a16="http://schemas.microsoft.com/office/drawing/2014/main" val="20003"/>
                    </a:ext>
                  </a:extLst>
                </a:gridCol>
              </a:tblGrid>
              <a:tr h="1008112">
                <a:tc>
                  <a:txBody>
                    <a:bodyPr/>
                    <a:lstStyle/>
                    <a:p>
                      <a:r>
                        <a:rPr lang="en-CA" dirty="0" smtClean="0"/>
                        <a:t>SMART Objective</a:t>
                      </a:r>
                      <a:endParaRPr lang="en-CA" dirty="0"/>
                    </a:p>
                  </a:txBody>
                  <a:tcPr/>
                </a:tc>
                <a:tc>
                  <a:txBody>
                    <a:bodyPr/>
                    <a:lstStyle/>
                    <a:p>
                      <a:r>
                        <a:rPr lang="en-CA" dirty="0" smtClean="0"/>
                        <a:t>Output</a:t>
                      </a:r>
                      <a:endParaRPr lang="en-CA" dirty="0"/>
                    </a:p>
                  </a:txBody>
                  <a:tcPr/>
                </a:tc>
                <a:tc>
                  <a:txBody>
                    <a:bodyPr/>
                    <a:lstStyle/>
                    <a:p>
                      <a:r>
                        <a:rPr lang="en-CA" dirty="0" smtClean="0"/>
                        <a:t>First Three Digits of Postal Code Where Activity Took Place</a:t>
                      </a:r>
                    </a:p>
                    <a:p>
                      <a:endParaRPr lang="en-CA" dirty="0"/>
                    </a:p>
                  </a:txBody>
                  <a:tcPr/>
                </a:tc>
                <a:tc>
                  <a:txBody>
                    <a:bodyPr/>
                    <a:lstStyle/>
                    <a:p>
                      <a:r>
                        <a:rPr lang="en-CA" dirty="0" smtClean="0"/>
                        <a:t>No. of Individuals Reached</a:t>
                      </a:r>
                    </a:p>
                    <a:p>
                      <a:endParaRPr lang="en-CA" dirty="0"/>
                    </a:p>
                  </a:txBody>
                  <a:tcPr/>
                </a:tc>
                <a:extLst>
                  <a:ext uri="{0D108BD9-81ED-4DB2-BD59-A6C34878D82A}">
                    <a16:rowId xmlns:a16="http://schemas.microsoft.com/office/drawing/2014/main" val="10000"/>
                  </a:ext>
                </a:extLst>
              </a:tr>
              <a:tr h="100811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CA" dirty="0" smtClean="0"/>
                        <a:t>5 workshops in Ottawa</a:t>
                      </a:r>
                    </a:p>
                    <a:p>
                      <a:endParaRPr lang="en-CA" dirty="0"/>
                    </a:p>
                  </a:txBody>
                  <a:tcPr/>
                </a:tc>
                <a:tc>
                  <a:txBody>
                    <a:bodyPr/>
                    <a:lstStyle/>
                    <a:p>
                      <a:r>
                        <a:rPr lang="en-CA" dirty="0" smtClean="0"/>
                        <a:t>K1A</a:t>
                      </a:r>
                      <a:endParaRPr lang="en-CA" dirty="0"/>
                    </a:p>
                  </a:txBody>
                  <a:tcPr/>
                </a:tc>
                <a:tc>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281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 will have received a personalized copy of the CRT in excel</a:t>
            </a:r>
            <a:endParaRPr lang="en-CA" dirty="0"/>
          </a:p>
        </p:txBody>
      </p:sp>
      <p:sp>
        <p:nvSpPr>
          <p:cNvPr id="3" name="Content Placeholder 2"/>
          <p:cNvSpPr>
            <a:spLocks noGrp="1"/>
          </p:cNvSpPr>
          <p:nvPr>
            <p:ph idx="1"/>
          </p:nvPr>
        </p:nvSpPr>
        <p:spPr/>
        <p:txBody>
          <a:bodyPr/>
          <a:lstStyle/>
          <a:p>
            <a:r>
              <a:rPr lang="en-CA" dirty="0" smtClean="0"/>
              <a:t>You should have received a copy of the CRT in excel by now – if not please contact your program consultant</a:t>
            </a:r>
          </a:p>
          <a:p>
            <a:pPr marL="0" indent="0">
              <a:buNone/>
            </a:pPr>
            <a:endParaRPr lang="en-CA" dirty="0" smtClean="0"/>
          </a:p>
          <a:p>
            <a:r>
              <a:rPr lang="en-CA" dirty="0" smtClean="0"/>
              <a:t>Each CRT has been set up with information specific to each project</a:t>
            </a:r>
          </a:p>
          <a:p>
            <a:endParaRPr lang="en-CA" dirty="0" smtClean="0"/>
          </a:p>
          <a:p>
            <a:r>
              <a:rPr lang="en-CA" dirty="0" smtClean="0"/>
              <a:t>Items such as your SMART objectives and key year one outcomes have been imported to the tool</a:t>
            </a:r>
          </a:p>
          <a:p>
            <a:endParaRPr lang="en-CA" dirty="0" smtClean="0"/>
          </a:p>
          <a:p>
            <a:r>
              <a:rPr lang="en-CA" dirty="0" smtClean="0"/>
              <a:t>These items will populate dropdown menus throughout the survey</a:t>
            </a:r>
          </a:p>
          <a:p>
            <a:endParaRPr lang="en-CA" dirty="0"/>
          </a:p>
          <a:p>
            <a:r>
              <a:rPr lang="en-CA" dirty="0" smtClean="0"/>
              <a:t>You should also have a copy of the CRT user guide</a:t>
            </a:r>
          </a:p>
          <a:p>
            <a:endParaRPr lang="en-CA" dirty="0"/>
          </a:p>
          <a:p>
            <a:r>
              <a:rPr lang="en-CA" dirty="0" smtClean="0"/>
              <a:t>It would be helpful to open the CRT and follow along with todays’ presentation</a:t>
            </a:r>
            <a:endParaRPr lang="en-CA" dirty="0"/>
          </a:p>
        </p:txBody>
      </p:sp>
    </p:spTree>
    <p:extLst>
      <p:ext uri="{BB962C8B-B14F-4D97-AF65-F5344CB8AC3E}">
        <p14:creationId xmlns:p14="http://schemas.microsoft.com/office/powerpoint/2010/main" val="1119938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5059068"/>
              </p:ext>
            </p:extLst>
          </p:nvPr>
        </p:nvGraphicFramePr>
        <p:xfrm>
          <a:off x="35496" y="548680"/>
          <a:ext cx="9033296" cy="53949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6420">
                  <a:extLst>
                    <a:ext uri="{9D8B030D-6E8A-4147-A177-3AD203B41FA5}">
                      <a16:colId xmlns:a16="http://schemas.microsoft.com/office/drawing/2014/main" val="20002"/>
                    </a:ext>
                  </a:extLst>
                </a:gridCol>
                <a:gridCol w="2258324">
                  <a:extLst>
                    <a:ext uri="{9D8B030D-6E8A-4147-A177-3AD203B41FA5}">
                      <a16:colId xmlns:a16="http://schemas.microsoft.com/office/drawing/2014/main" val="20003"/>
                    </a:ext>
                  </a:extLst>
                </a:gridCol>
              </a:tblGrid>
              <a:tr h="1008112">
                <a:tc>
                  <a:txBody>
                    <a:bodyPr/>
                    <a:lstStyle/>
                    <a:p>
                      <a:r>
                        <a:rPr lang="en-CA" dirty="0" smtClean="0"/>
                        <a:t>SMART Objective</a:t>
                      </a:r>
                      <a:endParaRPr lang="en-CA" dirty="0"/>
                    </a:p>
                  </a:txBody>
                  <a:tcPr/>
                </a:tc>
                <a:tc>
                  <a:txBody>
                    <a:bodyPr/>
                    <a:lstStyle/>
                    <a:p>
                      <a:r>
                        <a:rPr lang="en-CA" dirty="0" smtClean="0"/>
                        <a:t>Output</a:t>
                      </a:r>
                      <a:endParaRPr lang="en-CA" dirty="0"/>
                    </a:p>
                  </a:txBody>
                  <a:tcPr/>
                </a:tc>
                <a:tc>
                  <a:txBody>
                    <a:bodyPr/>
                    <a:lstStyle/>
                    <a:p>
                      <a:r>
                        <a:rPr lang="en-CA" dirty="0" smtClean="0"/>
                        <a:t>First Three Digits of Postal Code Where Activity Took Place</a:t>
                      </a:r>
                    </a:p>
                    <a:p>
                      <a:endParaRPr lang="en-CA" dirty="0"/>
                    </a:p>
                  </a:txBody>
                  <a:tcPr/>
                </a:tc>
                <a:tc>
                  <a:txBody>
                    <a:bodyPr/>
                    <a:lstStyle/>
                    <a:p>
                      <a:r>
                        <a:rPr lang="en-CA" dirty="0" smtClean="0"/>
                        <a:t>No. of Individuals Reached</a:t>
                      </a:r>
                    </a:p>
                    <a:p>
                      <a:endParaRPr lang="en-CA" dirty="0"/>
                    </a:p>
                  </a:txBody>
                  <a:tcPr/>
                </a:tc>
                <a:extLst>
                  <a:ext uri="{0D108BD9-81ED-4DB2-BD59-A6C34878D82A}">
                    <a16:rowId xmlns:a16="http://schemas.microsoft.com/office/drawing/2014/main" val="10000"/>
                  </a:ext>
                </a:extLst>
              </a:tr>
              <a:tr h="100811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CA" dirty="0" smtClean="0"/>
                        <a:t>5 workshops in Ottawa</a:t>
                      </a:r>
                    </a:p>
                    <a:p>
                      <a:endParaRPr lang="en-CA" dirty="0"/>
                    </a:p>
                  </a:txBody>
                  <a:tcPr/>
                </a:tc>
                <a:tc>
                  <a:txBody>
                    <a:bodyPr/>
                    <a:lstStyle/>
                    <a:p>
                      <a:r>
                        <a:rPr lang="en-CA" dirty="0" smtClean="0"/>
                        <a:t>K1A</a:t>
                      </a:r>
                      <a:endParaRPr lang="en-CA" dirty="0"/>
                    </a:p>
                  </a:txBody>
                  <a:tcPr/>
                </a:tc>
                <a:tc>
                  <a:txBody>
                    <a:bodyPr/>
                    <a:lstStyle/>
                    <a:p>
                      <a:r>
                        <a:rPr lang="en-CA" dirty="0" smtClean="0"/>
                        <a:t>20</a:t>
                      </a:r>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281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Reach Continued</a:t>
            </a:r>
            <a:endParaRPr lang="en-CA" dirty="0"/>
          </a:p>
        </p:txBody>
      </p:sp>
      <p:sp>
        <p:nvSpPr>
          <p:cNvPr id="3" name="Content Placeholder 2"/>
          <p:cNvSpPr>
            <a:spLocks noGrp="1"/>
          </p:cNvSpPr>
          <p:nvPr>
            <p:ph idx="1"/>
          </p:nvPr>
        </p:nvSpPr>
        <p:spPr/>
        <p:txBody>
          <a:bodyPr/>
          <a:lstStyle/>
          <a:p>
            <a:r>
              <a:rPr lang="en-CA" dirty="0" smtClean="0"/>
              <a:t>Questions 3.2, 3.3, and 3.4</a:t>
            </a:r>
          </a:p>
          <a:p>
            <a:r>
              <a:rPr lang="en-CA" dirty="0" smtClean="0"/>
              <a:t>Specific demographic information about priority populations you reached</a:t>
            </a:r>
          </a:p>
          <a:p>
            <a:r>
              <a:rPr lang="en-CA" dirty="0" smtClean="0"/>
              <a:t>Can be estimated or obtained directly from individuals</a:t>
            </a:r>
          </a:p>
          <a:p>
            <a:r>
              <a:rPr lang="en-CA" dirty="0" smtClean="0"/>
              <a:t>If you don’t have the information click data not available and move 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2636912"/>
            <a:ext cx="8820472" cy="3862980"/>
          </a:xfrm>
          <a:prstGeom prst="rect">
            <a:avLst/>
          </a:prstGeom>
          <a:solidFill>
            <a:schemeClr val="accent2"/>
          </a:solidFill>
          <a:ln w="28575">
            <a:solidFill>
              <a:schemeClr val="tx1"/>
            </a:solidFill>
          </a:ln>
        </p:spPr>
      </p:pic>
    </p:spTree>
    <p:extLst>
      <p:ext uri="{BB962C8B-B14F-4D97-AF65-F5344CB8AC3E}">
        <p14:creationId xmlns:p14="http://schemas.microsoft.com/office/powerpoint/2010/main" val="1230621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Reach (Continued)</a:t>
            </a:r>
            <a:endParaRPr lang="en-CA"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805057"/>
            <a:ext cx="8595537" cy="1434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3714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Social Media</a:t>
            </a:r>
            <a:endParaRPr lang="en-CA" dirty="0"/>
          </a:p>
        </p:txBody>
      </p:sp>
      <p:sp>
        <p:nvSpPr>
          <p:cNvPr id="3" name="Content Placeholder 2"/>
          <p:cNvSpPr>
            <a:spLocks noGrp="1"/>
          </p:cNvSpPr>
          <p:nvPr>
            <p:ph idx="1"/>
          </p:nvPr>
        </p:nvSpPr>
        <p:spPr/>
        <p:txBody>
          <a:bodyPr/>
          <a:lstStyle/>
          <a:p>
            <a:r>
              <a:rPr lang="en-CA" dirty="0" smtClean="0"/>
              <a:t>Check SMART objective(s) that were supported by social media</a:t>
            </a:r>
          </a:p>
          <a:p>
            <a:r>
              <a:rPr lang="en-CA" dirty="0" smtClean="0"/>
              <a:t>You do not have to disaggregate your data by SMART objective</a:t>
            </a:r>
          </a:p>
          <a:p>
            <a:endParaRPr lang="en-CA"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56712"/>
            <a:ext cx="6519193" cy="442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362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Social Media (Continued)</a:t>
            </a:r>
            <a:endParaRPr lang="en-CA" dirty="0"/>
          </a:p>
        </p:txBody>
      </p:sp>
      <p:sp>
        <p:nvSpPr>
          <p:cNvPr id="3" name="Content Placeholder 2"/>
          <p:cNvSpPr>
            <a:spLocks noGrp="1"/>
          </p:cNvSpPr>
          <p:nvPr>
            <p:ph idx="1"/>
          </p:nvPr>
        </p:nvSpPr>
        <p:spPr/>
        <p:txBody>
          <a:bodyPr/>
          <a:lstStyle/>
          <a:p>
            <a:r>
              <a:rPr lang="en-CA" dirty="0" smtClean="0"/>
              <a:t>Check each platform you used</a:t>
            </a:r>
            <a:endParaRPr lang="en-CA"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38338"/>
            <a:ext cx="6660797" cy="372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344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Social Media (Continued)</a:t>
            </a:r>
            <a:endParaRPr lang="en-CA" dirty="0"/>
          </a:p>
        </p:txBody>
      </p:sp>
      <p:sp>
        <p:nvSpPr>
          <p:cNvPr id="3" name="Content Placeholder 2"/>
          <p:cNvSpPr>
            <a:spLocks noGrp="1"/>
          </p:cNvSpPr>
          <p:nvPr>
            <p:ph idx="1"/>
          </p:nvPr>
        </p:nvSpPr>
        <p:spPr/>
        <p:txBody>
          <a:bodyPr/>
          <a:lstStyle/>
          <a:p>
            <a:r>
              <a:rPr lang="en-CA" dirty="0" smtClean="0"/>
              <a:t>The platforms you check in question 4.1.2 will trigger further questions specific to each platform</a:t>
            </a:r>
          </a:p>
          <a:p>
            <a:r>
              <a:rPr lang="en-CA" dirty="0" smtClean="0"/>
              <a:t>These ask you to enter platform specific metrics</a:t>
            </a:r>
          </a:p>
          <a:p>
            <a:r>
              <a:rPr lang="en-CA" dirty="0" smtClean="0"/>
              <a:t>Full definitions of each metric can be found in the guide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72284"/>
            <a:ext cx="8662137"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787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Knowledge Translation Exchange and Mobilization</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907673029"/>
              </p:ext>
            </p:extLst>
          </p:nvPr>
        </p:nvGraphicFramePr>
        <p:xfrm>
          <a:off x="323528" y="1916832"/>
          <a:ext cx="8582025" cy="314452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sz="1600" dirty="0" smtClean="0"/>
                        <a:t>Title of Product and url if available online</a:t>
                      </a:r>
                    </a:p>
                    <a:p>
                      <a:pPr algn="ctr"/>
                      <a:r>
                        <a:rPr lang="en-CA" sz="1600" dirty="0" smtClean="0"/>
                        <a:t>Please describe the populations and/or audiences for which this product was designed and/or adapted </a:t>
                      </a:r>
                    </a:p>
                    <a:p>
                      <a:pPr algn="ctr"/>
                      <a:endParaRPr lang="en-CA" sz="1600" dirty="0"/>
                    </a:p>
                  </a:txBody>
                  <a:tcPr/>
                </a:tc>
                <a:tc>
                  <a:txBody>
                    <a:bodyPr/>
                    <a:lstStyle/>
                    <a:p>
                      <a:pPr algn="ctr"/>
                      <a:r>
                        <a:rPr lang="en-CA" sz="1600" dirty="0" smtClean="0"/>
                        <a:t>Type of Product	</a:t>
                      </a:r>
                    </a:p>
                    <a:p>
                      <a:pPr algn="ctr"/>
                      <a:r>
                        <a:rPr lang="en-CA" sz="1600" dirty="0" smtClean="0"/>
                        <a:t>	</a:t>
                      </a:r>
                    </a:p>
                    <a:p>
                      <a:pPr algn="ctr"/>
                      <a:endParaRPr lang="en-CA" sz="1600" dirty="0"/>
                    </a:p>
                  </a:txBody>
                  <a:tcPr/>
                </a:tc>
                <a:tc>
                  <a:txBody>
                    <a:bodyPr/>
                    <a:lstStyle/>
                    <a:p>
                      <a:pPr algn="ctr"/>
                      <a:r>
                        <a:rPr lang="en-CA" sz="1600" dirty="0" smtClean="0"/>
                        <a:t>Please describe the populations and/or audiences for which this product was designed and/or adapted </a:t>
                      </a:r>
                    </a:p>
                    <a:p>
                      <a:pPr algn="ctr"/>
                      <a:r>
                        <a:rPr lang="en-CA" sz="1600" dirty="0" smtClean="0"/>
                        <a:t>Please describe the populations and/or audiences for which this product was designed and/or adapted </a:t>
                      </a:r>
                    </a:p>
                    <a:p>
                      <a:pPr algn="ctr"/>
                      <a:endParaRPr lang="en-CA" sz="1600" dirty="0"/>
                    </a:p>
                  </a:txBody>
                  <a:tcPr/>
                </a:tc>
                <a:extLst>
                  <a:ext uri="{0D108BD9-81ED-4DB2-BD59-A6C34878D82A}">
                    <a16:rowId xmlns:a16="http://schemas.microsoft.com/office/drawing/2014/main" val="10000"/>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897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2188560"/>
              </p:ext>
            </p:extLst>
          </p:nvPr>
        </p:nvGraphicFramePr>
        <p:xfrm>
          <a:off x="284163" y="654144"/>
          <a:ext cx="8582025" cy="405384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sz="1600" dirty="0" smtClean="0"/>
                        <a:t>Title of Product and url if available online</a:t>
                      </a:r>
                    </a:p>
                    <a:p>
                      <a:pPr algn="ctr"/>
                      <a:r>
                        <a:rPr lang="en-CA" sz="1600" dirty="0" smtClean="0"/>
                        <a:t>Please describe the populations and/or audiences for which this product was designed and/or adapted </a:t>
                      </a:r>
                    </a:p>
                    <a:p>
                      <a:pPr algn="ctr"/>
                      <a:endParaRPr lang="en-CA" sz="1600" dirty="0"/>
                    </a:p>
                  </a:txBody>
                  <a:tcPr/>
                </a:tc>
                <a:tc>
                  <a:txBody>
                    <a:bodyPr/>
                    <a:lstStyle/>
                    <a:p>
                      <a:pPr algn="ctr"/>
                      <a:r>
                        <a:rPr lang="en-CA" sz="1600" dirty="0" smtClean="0"/>
                        <a:t>Type of Product	</a:t>
                      </a:r>
                    </a:p>
                    <a:p>
                      <a:pPr algn="ctr"/>
                      <a:r>
                        <a:rPr lang="en-CA" sz="1600" dirty="0" smtClean="0"/>
                        <a:t>	</a:t>
                      </a:r>
                    </a:p>
                    <a:p>
                      <a:pPr algn="ctr"/>
                      <a:endParaRPr lang="en-CA" sz="1600" dirty="0"/>
                    </a:p>
                  </a:txBody>
                  <a:tcPr/>
                </a:tc>
                <a:tc>
                  <a:txBody>
                    <a:bodyPr/>
                    <a:lstStyle/>
                    <a:p>
                      <a:pPr algn="ctr"/>
                      <a:r>
                        <a:rPr lang="en-CA" sz="1600" dirty="0" smtClean="0"/>
                        <a:t>Please describe the populations and/or audiences for which this product was designed and/or adapted </a:t>
                      </a:r>
                    </a:p>
                    <a:p>
                      <a:pPr algn="ctr"/>
                      <a:r>
                        <a:rPr lang="en-CA" sz="1600" dirty="0" smtClean="0"/>
                        <a:t>Please describe the populations and/or audiences for which this product was designed and/or adapted </a:t>
                      </a:r>
                    </a:p>
                    <a:p>
                      <a:pPr algn="ctr"/>
                      <a:endParaRPr lang="en-CA" sz="1600" dirty="0"/>
                    </a:p>
                  </a:txBody>
                  <a:tcPr/>
                </a:tc>
                <a:extLst>
                  <a:ext uri="{0D108BD9-81ED-4DB2-BD59-A6C34878D82A}">
                    <a16:rowId xmlns:a16="http://schemas.microsoft.com/office/drawing/2014/main" val="10000"/>
                  </a:ext>
                </a:extLst>
              </a:tr>
              <a:tr h="370840">
                <a:tc>
                  <a:txBody>
                    <a:bodyPr/>
                    <a:lstStyle/>
                    <a:p>
                      <a:r>
                        <a:rPr lang="en-CA" dirty="0" smtClean="0"/>
                        <a:t>HIV Quick Guide – www.hivquickguide.ca</a:t>
                      </a:r>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70840">
                <a:tc>
                  <a:txBody>
                    <a:bodyPr/>
                    <a:lstStyle/>
                    <a:p>
                      <a:r>
                        <a:rPr lang="en-CA" dirty="0" smtClean="0"/>
                        <a:t>HCV Quick Guide – www.hcvquickguide.ca</a:t>
                      </a:r>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7405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4120996"/>
              </p:ext>
            </p:extLst>
          </p:nvPr>
        </p:nvGraphicFramePr>
        <p:xfrm>
          <a:off x="284163" y="654144"/>
          <a:ext cx="8582025" cy="515112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sz="1600" dirty="0" smtClean="0"/>
                        <a:t>Title of Product and url if available online</a:t>
                      </a:r>
                    </a:p>
                    <a:p>
                      <a:pPr algn="ctr"/>
                      <a:r>
                        <a:rPr lang="en-CA" sz="1600" dirty="0" smtClean="0"/>
                        <a:t>Please describe the populations and/or audiences for which this product was designed and/or adapted </a:t>
                      </a:r>
                    </a:p>
                    <a:p>
                      <a:pPr algn="ctr"/>
                      <a:endParaRPr lang="en-CA" sz="1600" dirty="0"/>
                    </a:p>
                  </a:txBody>
                  <a:tcPr/>
                </a:tc>
                <a:tc>
                  <a:txBody>
                    <a:bodyPr/>
                    <a:lstStyle/>
                    <a:p>
                      <a:pPr algn="ctr"/>
                      <a:r>
                        <a:rPr lang="en-CA" sz="1600" dirty="0" smtClean="0"/>
                        <a:t>Type of Product	</a:t>
                      </a:r>
                    </a:p>
                    <a:p>
                      <a:pPr algn="ctr"/>
                      <a:r>
                        <a:rPr lang="en-CA" sz="1600" dirty="0" smtClean="0"/>
                        <a:t>	</a:t>
                      </a:r>
                    </a:p>
                    <a:p>
                      <a:pPr algn="ctr"/>
                      <a:endParaRPr lang="en-CA" sz="1600" dirty="0"/>
                    </a:p>
                  </a:txBody>
                  <a:tcPr/>
                </a:tc>
                <a:tc>
                  <a:txBody>
                    <a:bodyPr/>
                    <a:lstStyle/>
                    <a:p>
                      <a:pPr algn="ctr"/>
                      <a:r>
                        <a:rPr lang="en-CA" sz="1600" dirty="0" smtClean="0"/>
                        <a:t>Please describe the populations and/or audiences for which this product was designed and/or adapted </a:t>
                      </a:r>
                    </a:p>
                    <a:p>
                      <a:pPr algn="ctr"/>
                      <a:r>
                        <a:rPr lang="en-CA" sz="1600" dirty="0" smtClean="0"/>
                        <a:t>Please describe the populations and/or audiences for which this product was designed and/or adapted </a:t>
                      </a:r>
                    </a:p>
                    <a:p>
                      <a:pPr algn="ctr"/>
                      <a:endParaRPr lang="en-CA" sz="1600" dirty="0"/>
                    </a:p>
                  </a:txBody>
                  <a:tcPr/>
                </a:tc>
                <a:extLst>
                  <a:ext uri="{0D108BD9-81ED-4DB2-BD59-A6C34878D82A}">
                    <a16:rowId xmlns:a16="http://schemas.microsoft.com/office/drawing/2014/main" val="10000"/>
                  </a:ext>
                </a:extLst>
              </a:tr>
              <a:tr h="370840">
                <a:tc>
                  <a:txBody>
                    <a:bodyPr/>
                    <a:lstStyle/>
                    <a:p>
                      <a:r>
                        <a:rPr lang="en-CA" dirty="0" smtClean="0"/>
                        <a:t>HIV Quick Guide – www.hivquickguide.ca</a:t>
                      </a:r>
                      <a:endParaRPr lang="en-CA" dirty="0"/>
                    </a:p>
                  </a:txBody>
                  <a:tcPr/>
                </a:tc>
                <a:tc>
                  <a:txBody>
                    <a:bodyPr/>
                    <a:lstStyle/>
                    <a:p>
                      <a:r>
                        <a:rPr lang="en-CA" dirty="0" smtClean="0"/>
                        <a:t>Pamphlets, fact sheets, booklets, posters, infographics, newsletters, periodicals</a:t>
                      </a:r>
                      <a:endParaRPr lang="en-CA" dirty="0"/>
                    </a:p>
                  </a:txBody>
                  <a:tcPr/>
                </a:tc>
                <a:tc>
                  <a:txBody>
                    <a:bodyPr/>
                    <a:lstStyle/>
                    <a:p>
                      <a:endParaRPr lang="en-CA" dirty="0"/>
                    </a:p>
                  </a:txBody>
                  <a:tcPr/>
                </a:tc>
                <a:extLst>
                  <a:ext uri="{0D108BD9-81ED-4DB2-BD59-A6C34878D82A}">
                    <a16:rowId xmlns:a16="http://schemas.microsoft.com/office/drawing/2014/main" val="10001"/>
                  </a:ext>
                </a:extLst>
              </a:tr>
              <a:tr h="370840">
                <a:tc>
                  <a:txBody>
                    <a:bodyPr/>
                    <a:lstStyle/>
                    <a:p>
                      <a:r>
                        <a:rPr lang="en-CA" dirty="0" smtClean="0"/>
                        <a:t>HCV Quick Guide – www.hcvquickguide.ca</a:t>
                      </a:r>
                      <a:endParaRPr lang="en-C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Pamphlets, fact sheets, booklets, posters, infographics, newsletters, periodicals</a:t>
                      </a:r>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8876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6512262"/>
              </p:ext>
            </p:extLst>
          </p:nvPr>
        </p:nvGraphicFramePr>
        <p:xfrm>
          <a:off x="284163" y="654144"/>
          <a:ext cx="8582025" cy="515112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sz="1600" dirty="0" smtClean="0"/>
                        <a:t>Title of Product and url if available online</a:t>
                      </a:r>
                    </a:p>
                    <a:p>
                      <a:pPr algn="ctr"/>
                      <a:r>
                        <a:rPr lang="en-CA" sz="1600" dirty="0" smtClean="0"/>
                        <a:t>Please describe the populations and/or audiences for which this product was designed and/or adapted </a:t>
                      </a:r>
                    </a:p>
                    <a:p>
                      <a:pPr algn="ctr"/>
                      <a:endParaRPr lang="en-CA" sz="1600" dirty="0"/>
                    </a:p>
                  </a:txBody>
                  <a:tcPr/>
                </a:tc>
                <a:tc>
                  <a:txBody>
                    <a:bodyPr/>
                    <a:lstStyle/>
                    <a:p>
                      <a:pPr algn="ctr"/>
                      <a:r>
                        <a:rPr lang="en-CA" sz="1600" dirty="0" smtClean="0"/>
                        <a:t>Type of Product	</a:t>
                      </a:r>
                    </a:p>
                    <a:p>
                      <a:pPr algn="ctr"/>
                      <a:r>
                        <a:rPr lang="en-CA" sz="1600" dirty="0" smtClean="0"/>
                        <a:t>	</a:t>
                      </a:r>
                    </a:p>
                    <a:p>
                      <a:pPr algn="ctr"/>
                      <a:endParaRPr lang="en-CA" sz="1600" dirty="0"/>
                    </a:p>
                  </a:txBody>
                  <a:tcPr/>
                </a:tc>
                <a:tc>
                  <a:txBody>
                    <a:bodyPr/>
                    <a:lstStyle/>
                    <a:p>
                      <a:pPr algn="ctr"/>
                      <a:r>
                        <a:rPr lang="en-CA" sz="1600" dirty="0" smtClean="0"/>
                        <a:t>Please describe the populations and/or audiences for which this product was designed and/or adapted </a:t>
                      </a:r>
                    </a:p>
                    <a:p>
                      <a:pPr algn="ctr"/>
                      <a:r>
                        <a:rPr lang="en-CA" sz="1600" dirty="0" smtClean="0"/>
                        <a:t>Please describe the populations and/or audiences for which this product was designed and/or adapted </a:t>
                      </a:r>
                    </a:p>
                    <a:p>
                      <a:pPr algn="ctr"/>
                      <a:endParaRPr lang="en-CA" sz="1600" dirty="0"/>
                    </a:p>
                  </a:txBody>
                  <a:tcPr/>
                </a:tc>
                <a:extLst>
                  <a:ext uri="{0D108BD9-81ED-4DB2-BD59-A6C34878D82A}">
                    <a16:rowId xmlns:a16="http://schemas.microsoft.com/office/drawing/2014/main" val="10000"/>
                  </a:ext>
                </a:extLst>
              </a:tr>
              <a:tr h="370840">
                <a:tc>
                  <a:txBody>
                    <a:bodyPr/>
                    <a:lstStyle/>
                    <a:p>
                      <a:pPr algn="l"/>
                      <a:r>
                        <a:rPr lang="en-CA" dirty="0" smtClean="0"/>
                        <a:t>HIV Quick Guide – www.hivquickguide.ca</a:t>
                      </a:r>
                      <a:endParaRPr lang="en-CA" dirty="0"/>
                    </a:p>
                  </a:txBody>
                  <a:tcPr/>
                </a:tc>
                <a:tc>
                  <a:txBody>
                    <a:bodyPr/>
                    <a:lstStyle/>
                    <a:p>
                      <a:pPr algn="l"/>
                      <a:r>
                        <a:rPr lang="en-CA" dirty="0" smtClean="0"/>
                        <a:t>Pamphlets, fact sheets, booklets, posters, infographics, newsletters, periodicals</a:t>
                      </a:r>
                      <a:endParaRPr lang="en-CA" dirty="0"/>
                    </a:p>
                  </a:txBody>
                  <a:tcPr/>
                </a:tc>
                <a:tc>
                  <a:txBody>
                    <a:bodyPr/>
                    <a:lstStyle/>
                    <a:p>
                      <a:pPr algn="l"/>
                      <a:r>
                        <a:rPr lang="en-CA" dirty="0" smtClean="0"/>
                        <a:t>People living with HIV</a:t>
                      </a:r>
                      <a:endParaRPr lang="en-CA" dirty="0"/>
                    </a:p>
                  </a:txBody>
                  <a:tcPr/>
                </a:tc>
                <a:extLst>
                  <a:ext uri="{0D108BD9-81ED-4DB2-BD59-A6C34878D82A}">
                    <a16:rowId xmlns:a16="http://schemas.microsoft.com/office/drawing/2014/main" val="10001"/>
                  </a:ext>
                </a:extLst>
              </a:tr>
              <a:tr h="370840">
                <a:tc>
                  <a:txBody>
                    <a:bodyPr/>
                    <a:lstStyle/>
                    <a:p>
                      <a:r>
                        <a:rPr lang="en-CA" dirty="0" smtClean="0"/>
                        <a:t>HCV Quick Guide – www.hcvquickguide.ca</a:t>
                      </a:r>
                      <a:endParaRPr lang="en-C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Pamphlets, fact sheets, booklets, posters, infographics, newsletters, periodicals</a:t>
                      </a:r>
                    </a:p>
                  </a:txBody>
                  <a:tcPr/>
                </a:tc>
                <a:tc>
                  <a:txBody>
                    <a:bodyPr/>
                    <a:lstStyle/>
                    <a:p>
                      <a:pPr algn="l"/>
                      <a:r>
                        <a:rPr lang="en-CA" dirty="0" smtClean="0"/>
                        <a:t>People living with Hepatitis C</a:t>
                      </a:r>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5742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Overview</a:t>
            </a:r>
            <a:endParaRPr lang="en-CA" dirty="0"/>
          </a:p>
        </p:txBody>
      </p:sp>
      <p:sp>
        <p:nvSpPr>
          <p:cNvPr id="3" name="Content Placeholder 2"/>
          <p:cNvSpPr>
            <a:spLocks noGrp="1"/>
          </p:cNvSpPr>
          <p:nvPr>
            <p:ph idx="1"/>
          </p:nvPr>
        </p:nvSpPr>
        <p:spPr/>
        <p:txBody>
          <a:bodyPr/>
          <a:lstStyle/>
          <a:p>
            <a:r>
              <a:rPr lang="en-CA" dirty="0" smtClean="0"/>
              <a:t>Context</a:t>
            </a:r>
          </a:p>
          <a:p>
            <a:r>
              <a:rPr lang="en-CA" dirty="0" smtClean="0"/>
              <a:t>Excel basics</a:t>
            </a:r>
          </a:p>
          <a:p>
            <a:r>
              <a:rPr lang="en-CA" dirty="0" smtClean="0"/>
              <a:t>Introduction to the CRT</a:t>
            </a:r>
          </a:p>
          <a:p>
            <a:r>
              <a:rPr lang="en-CA" dirty="0" smtClean="0"/>
              <a:t>CRT Section 1: General Information</a:t>
            </a:r>
          </a:p>
          <a:p>
            <a:r>
              <a:rPr lang="en-CA" dirty="0" smtClean="0"/>
              <a:t>CRT Section 2: The Progress Report</a:t>
            </a:r>
          </a:p>
          <a:p>
            <a:r>
              <a:rPr lang="en-CA" dirty="0" smtClean="0"/>
              <a:t>CRT Section 3: The Reporting Tool</a:t>
            </a:r>
          </a:p>
          <a:p>
            <a:r>
              <a:rPr lang="en-CA" dirty="0" smtClean="0"/>
              <a:t>Questions</a:t>
            </a:r>
            <a:endParaRPr lang="en-CA" dirty="0"/>
          </a:p>
        </p:txBody>
      </p:sp>
    </p:spTree>
    <p:extLst>
      <p:ext uri="{BB962C8B-B14F-4D97-AF65-F5344CB8AC3E}">
        <p14:creationId xmlns:p14="http://schemas.microsoft.com/office/powerpoint/2010/main" val="2282154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7159229"/>
              </p:ext>
            </p:extLst>
          </p:nvPr>
        </p:nvGraphicFramePr>
        <p:xfrm>
          <a:off x="284163" y="1196752"/>
          <a:ext cx="8582031" cy="3566160"/>
        </p:xfrm>
        <a:graphic>
          <a:graphicData uri="http://schemas.openxmlformats.org/drawingml/2006/table">
            <a:tbl>
              <a:tblPr firstRow="1" bandRow="1">
                <a:tableStyleId>{5C22544A-7EE6-4342-B048-85BDC9FD1C3A}</a:tableStyleId>
              </a:tblPr>
              <a:tblGrid>
                <a:gridCol w="1072754">
                  <a:extLst>
                    <a:ext uri="{9D8B030D-6E8A-4147-A177-3AD203B41FA5}">
                      <a16:colId xmlns:a16="http://schemas.microsoft.com/office/drawing/2014/main" val="20000"/>
                    </a:ext>
                  </a:extLst>
                </a:gridCol>
                <a:gridCol w="1072754">
                  <a:extLst>
                    <a:ext uri="{9D8B030D-6E8A-4147-A177-3AD203B41FA5}">
                      <a16:colId xmlns:a16="http://schemas.microsoft.com/office/drawing/2014/main" val="20001"/>
                    </a:ext>
                  </a:extLst>
                </a:gridCol>
                <a:gridCol w="1072754">
                  <a:extLst>
                    <a:ext uri="{9D8B030D-6E8A-4147-A177-3AD203B41FA5}">
                      <a16:colId xmlns:a16="http://schemas.microsoft.com/office/drawing/2014/main" val="20002"/>
                    </a:ext>
                  </a:extLst>
                </a:gridCol>
                <a:gridCol w="1072754">
                  <a:extLst>
                    <a:ext uri="{9D8B030D-6E8A-4147-A177-3AD203B41FA5}">
                      <a16:colId xmlns:a16="http://schemas.microsoft.com/office/drawing/2014/main" val="20003"/>
                    </a:ext>
                  </a:extLst>
                </a:gridCol>
                <a:gridCol w="1072754">
                  <a:extLst>
                    <a:ext uri="{9D8B030D-6E8A-4147-A177-3AD203B41FA5}">
                      <a16:colId xmlns:a16="http://schemas.microsoft.com/office/drawing/2014/main" val="20004"/>
                    </a:ext>
                  </a:extLst>
                </a:gridCol>
                <a:gridCol w="973011">
                  <a:extLst>
                    <a:ext uri="{9D8B030D-6E8A-4147-A177-3AD203B41FA5}">
                      <a16:colId xmlns:a16="http://schemas.microsoft.com/office/drawing/2014/main" val="20005"/>
                    </a:ext>
                  </a:extLst>
                </a:gridCol>
                <a:gridCol w="1172496">
                  <a:extLst>
                    <a:ext uri="{9D8B030D-6E8A-4147-A177-3AD203B41FA5}">
                      <a16:colId xmlns:a16="http://schemas.microsoft.com/office/drawing/2014/main" val="20006"/>
                    </a:ext>
                  </a:extLst>
                </a:gridCol>
                <a:gridCol w="1072754">
                  <a:extLst>
                    <a:ext uri="{9D8B030D-6E8A-4147-A177-3AD203B41FA5}">
                      <a16:colId xmlns:a16="http://schemas.microsoft.com/office/drawing/2014/main" val="20007"/>
                    </a:ext>
                  </a:extLst>
                </a:gridCol>
              </a:tblGrid>
              <a:tr h="365760">
                <a:tc rowSpan="2">
                  <a:txBody>
                    <a:bodyPr/>
                    <a:lstStyle/>
                    <a:p>
                      <a:pPr algn="ctr"/>
                      <a:endParaRPr lang="en-CA" sz="1400" b="1" dirty="0">
                        <a:solidFill>
                          <a:schemeClr val="bg1"/>
                        </a:solidFill>
                      </a:endParaRPr>
                    </a:p>
                  </a:txBody>
                  <a:tcPr/>
                </a:tc>
                <a:tc rowSpan="2">
                  <a:txBody>
                    <a:bodyPr/>
                    <a:lstStyle/>
                    <a:p>
                      <a:pPr algn="ctr"/>
                      <a:r>
                        <a:rPr lang="en-CA" sz="1400" b="1" dirty="0" smtClean="0">
                          <a:solidFill>
                            <a:schemeClr val="bg1"/>
                          </a:solidFill>
                        </a:rPr>
                        <a:t>Did you develop this product</a:t>
                      </a:r>
                      <a:endParaRPr lang="en-CA" sz="1400" b="1" dirty="0">
                        <a:solidFill>
                          <a:schemeClr val="bg1"/>
                        </a:solidFill>
                      </a:endParaRPr>
                    </a:p>
                  </a:txBody>
                  <a:tcPr/>
                </a:tc>
                <a:tc gridSpan="2">
                  <a:txBody>
                    <a:bodyPr/>
                    <a:lstStyle/>
                    <a:p>
                      <a:pPr algn="ctr"/>
                      <a:r>
                        <a:rPr lang="en-CA" sz="1400" b="1" dirty="0" smtClean="0">
                          <a:solidFill>
                            <a:schemeClr val="bg1"/>
                          </a:solidFill>
                        </a:rPr>
                        <a:t>If yes</a:t>
                      </a:r>
                      <a:endParaRPr lang="en-CA" sz="1400" b="1" dirty="0">
                        <a:solidFill>
                          <a:schemeClr val="bg1"/>
                        </a:solidFill>
                      </a:endParaRPr>
                    </a:p>
                  </a:txBody>
                  <a:tcPr/>
                </a:tc>
                <a:tc hMerge="1">
                  <a:txBody>
                    <a:bodyPr/>
                    <a:lstStyle/>
                    <a:p>
                      <a:endParaRPr lang="en-CA" dirty="0"/>
                    </a:p>
                  </a:txBody>
                  <a:tcPr/>
                </a:tc>
                <a:tc gridSpan="2">
                  <a:txBody>
                    <a:bodyPr/>
                    <a:lstStyle/>
                    <a:p>
                      <a:pPr algn="ctr"/>
                      <a:r>
                        <a:rPr lang="en-CA" sz="1400" b="1" dirty="0" smtClean="0">
                          <a:solidFill>
                            <a:schemeClr val="bg1"/>
                          </a:solidFill>
                        </a:rPr>
                        <a:t>If No</a:t>
                      </a:r>
                      <a:endParaRPr lang="en-CA" sz="1400" b="1" dirty="0">
                        <a:solidFill>
                          <a:schemeClr val="bg1"/>
                        </a:solidFill>
                      </a:endParaRPr>
                    </a:p>
                  </a:txBody>
                  <a:tcPr/>
                </a:tc>
                <a:tc hMerge="1">
                  <a:txBody>
                    <a:bodyPr/>
                    <a:lstStyle/>
                    <a:p>
                      <a:endParaRPr lang="en-CA" dirty="0"/>
                    </a:p>
                  </a:txBody>
                  <a:tcPr/>
                </a:tc>
                <a:tc gridSpan="2">
                  <a:txBody>
                    <a:bodyPr/>
                    <a:lstStyle/>
                    <a:p>
                      <a:pPr algn="ctr"/>
                      <a:r>
                        <a:rPr lang="en-CA" sz="1400" b="1" dirty="0" smtClean="0">
                          <a:solidFill>
                            <a:schemeClr val="bg1"/>
                          </a:solidFill>
                        </a:rPr>
                        <a:t>Purpose of Product</a:t>
                      </a:r>
                      <a:endParaRPr lang="en-CA" sz="1400" b="1" dirty="0">
                        <a:solidFill>
                          <a:schemeClr val="bg1"/>
                        </a:solidFill>
                      </a:endParaRPr>
                    </a:p>
                  </a:txBody>
                  <a:tcPr/>
                </a:tc>
                <a:tc hMerge="1">
                  <a:txBody>
                    <a:bodyPr/>
                    <a:lstStyle/>
                    <a:p>
                      <a:endParaRPr lang="en-CA" dirty="0"/>
                    </a:p>
                  </a:txBody>
                  <a:tcPr/>
                </a:tc>
                <a:extLst>
                  <a:ext uri="{0D108BD9-81ED-4DB2-BD59-A6C34878D82A}">
                    <a16:rowId xmlns:a16="http://schemas.microsoft.com/office/drawing/2014/main" val="10000"/>
                  </a:ext>
                </a:extLst>
              </a:tr>
              <a:tr h="370840">
                <a:tc vMerge="1">
                  <a:txBody>
                    <a:bodyPr/>
                    <a:lstStyle/>
                    <a:p>
                      <a:endParaRPr lang="en-CA"/>
                    </a:p>
                  </a:txBody>
                  <a:tcPr/>
                </a:tc>
                <a:tc vMerge="1">
                  <a:txBody>
                    <a:bodyPr/>
                    <a:lstStyle/>
                    <a:p>
                      <a:endParaRPr lang="en-CA" dirty="0"/>
                    </a:p>
                  </a:txBody>
                  <a:tcPr>
                    <a:solidFill>
                      <a:schemeClr val="accent1"/>
                    </a:solidFill>
                  </a:tcPr>
                </a:tc>
                <a:tc>
                  <a:txBody>
                    <a:bodyPr/>
                    <a:lstStyle/>
                    <a:p>
                      <a:pPr algn="ctr"/>
                      <a:r>
                        <a:rPr lang="en-CA" sz="1400" b="1" dirty="0" smtClean="0">
                          <a:solidFill>
                            <a:schemeClr val="bg1"/>
                          </a:solidFill>
                        </a:rPr>
                        <a:t>What</a:t>
                      </a:r>
                      <a:r>
                        <a:rPr lang="en-CA" sz="1400" b="1" baseline="0" dirty="0" smtClean="0">
                          <a:solidFill>
                            <a:schemeClr val="bg1"/>
                          </a:solidFill>
                        </a:rPr>
                        <a:t> was the date of release</a:t>
                      </a:r>
                      <a:endParaRPr lang="en-CA" sz="1400" b="1" dirty="0">
                        <a:solidFill>
                          <a:schemeClr val="bg1"/>
                        </a:solidFill>
                      </a:endParaRPr>
                    </a:p>
                  </a:txBody>
                  <a:tcPr>
                    <a:solidFill>
                      <a:schemeClr val="accent1"/>
                    </a:solidFill>
                  </a:tcPr>
                </a:tc>
                <a:tc>
                  <a:txBody>
                    <a:bodyPr/>
                    <a:lstStyle/>
                    <a:p>
                      <a:pPr algn="ctr"/>
                      <a:r>
                        <a:rPr lang="en-CA" sz="1400" b="1" dirty="0" smtClean="0">
                          <a:solidFill>
                            <a:schemeClr val="bg1"/>
                          </a:solidFill>
                        </a:rPr>
                        <a:t>What was the date of most recent update</a:t>
                      </a:r>
                      <a:endParaRPr lang="en-CA" sz="1400" b="1" dirty="0">
                        <a:solidFill>
                          <a:schemeClr val="bg1"/>
                        </a:solidFill>
                      </a:endParaRPr>
                    </a:p>
                  </a:txBody>
                  <a:tcPr>
                    <a:solidFill>
                      <a:schemeClr val="accent1"/>
                    </a:solidFill>
                  </a:tcPr>
                </a:tc>
                <a:tc>
                  <a:txBody>
                    <a:bodyPr/>
                    <a:lstStyle/>
                    <a:p>
                      <a:pPr algn="ctr"/>
                      <a:r>
                        <a:rPr lang="en-CA" sz="1400" b="1" dirty="0" smtClean="0">
                          <a:solidFill>
                            <a:schemeClr val="bg1"/>
                          </a:solidFill>
                        </a:rPr>
                        <a:t>Who was the original</a:t>
                      </a:r>
                      <a:r>
                        <a:rPr lang="en-CA" sz="1400" b="1" baseline="0" dirty="0" smtClean="0">
                          <a:solidFill>
                            <a:schemeClr val="bg1"/>
                          </a:solidFill>
                        </a:rPr>
                        <a:t> source of this product</a:t>
                      </a:r>
                      <a:endParaRPr lang="en-CA" sz="1400" b="1" dirty="0">
                        <a:solidFill>
                          <a:schemeClr val="bg1"/>
                        </a:solidFill>
                      </a:endParaRPr>
                    </a:p>
                  </a:txBody>
                  <a:tcPr>
                    <a:solidFill>
                      <a:schemeClr val="accent1"/>
                    </a:solidFill>
                  </a:tcPr>
                </a:tc>
                <a:tc>
                  <a:txBody>
                    <a:bodyPr/>
                    <a:lstStyle/>
                    <a:p>
                      <a:pPr algn="ctr"/>
                      <a:r>
                        <a:rPr lang="en-CA" sz="1400" b="1" dirty="0" smtClean="0">
                          <a:solidFill>
                            <a:schemeClr val="bg1"/>
                          </a:solidFill>
                        </a:rPr>
                        <a:t>Did you adapt this product</a:t>
                      </a:r>
                      <a:endParaRPr lang="en-CA" sz="1400" b="1" dirty="0">
                        <a:solidFill>
                          <a:schemeClr val="bg1"/>
                        </a:solidFill>
                      </a:endParaRPr>
                    </a:p>
                  </a:txBody>
                  <a:tcPr>
                    <a:solidFill>
                      <a:schemeClr val="accent1"/>
                    </a:solidFill>
                  </a:tcPr>
                </a:tc>
                <a:tc>
                  <a:txBody>
                    <a:bodyPr/>
                    <a:lstStyle/>
                    <a:p>
                      <a:pPr algn="ctr"/>
                      <a:r>
                        <a:rPr lang="en-CA" sz="1400" b="1" dirty="0" err="1" smtClean="0">
                          <a:solidFill>
                            <a:schemeClr val="bg1"/>
                          </a:solidFill>
                        </a:rPr>
                        <a:t>InformationActivities</a:t>
                      </a:r>
                      <a:endParaRPr lang="en-CA" sz="1400" b="1" dirty="0">
                        <a:solidFill>
                          <a:schemeClr val="bg1"/>
                        </a:solidFill>
                      </a:endParaRPr>
                    </a:p>
                  </a:txBody>
                  <a:tcPr>
                    <a:solidFill>
                      <a:schemeClr val="accent1"/>
                    </a:solidFill>
                  </a:tcPr>
                </a:tc>
                <a:tc>
                  <a:txBody>
                    <a:bodyPr/>
                    <a:lstStyle/>
                    <a:p>
                      <a:pPr algn="ctr"/>
                      <a:r>
                        <a:rPr lang="en-CA" sz="1400" b="1" dirty="0" smtClean="0">
                          <a:solidFill>
                            <a:schemeClr val="bg1"/>
                          </a:solidFill>
                        </a:rPr>
                        <a:t>Education Activities</a:t>
                      </a:r>
                      <a:endParaRPr lang="en-CA" sz="1400" b="1"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a:txBody>
                    <a:bodyPr/>
                    <a:lstStyle/>
                    <a:p>
                      <a:pPr algn="ctr"/>
                      <a:r>
                        <a:rPr lang="en-CA" dirty="0" smtClean="0"/>
                        <a:t>HIV</a:t>
                      </a:r>
                      <a:r>
                        <a:rPr lang="en-CA" baseline="0" dirty="0" smtClean="0"/>
                        <a:t>  Quick Guide</a:t>
                      </a:r>
                      <a:endParaRPr lang="en-CA" dirty="0"/>
                    </a:p>
                  </a:txBody>
                  <a:tcPr/>
                </a:tc>
                <a:tc>
                  <a:txBody>
                    <a:bodyPr/>
                    <a:lstStyle/>
                    <a:p>
                      <a:pPr algn="ctr"/>
                      <a:r>
                        <a:rPr lang="en-CA" dirty="0" smtClean="0"/>
                        <a:t>Yes</a:t>
                      </a:r>
                      <a:endParaRPr lang="en-CA" dirty="0"/>
                    </a:p>
                  </a:txBody>
                  <a:tcPr/>
                </a:tc>
                <a:tc>
                  <a:txBody>
                    <a:bodyPr/>
                    <a:lstStyle/>
                    <a:p>
                      <a:pPr algn="ctr"/>
                      <a:r>
                        <a:rPr lang="en-CA" dirty="0" smtClean="0"/>
                        <a:t>2010</a:t>
                      </a:r>
                      <a:endParaRPr lang="en-CA" dirty="0"/>
                    </a:p>
                  </a:txBody>
                  <a:tcPr/>
                </a:tc>
                <a:tc>
                  <a:txBody>
                    <a:bodyPr/>
                    <a:lstStyle/>
                    <a:p>
                      <a:pPr algn="ctr"/>
                      <a:r>
                        <a:rPr lang="en-CA" dirty="0" smtClean="0"/>
                        <a:t>2014</a:t>
                      </a:r>
                      <a:endParaRPr lang="en-CA" dirty="0"/>
                    </a:p>
                  </a:txBody>
                  <a:tcPr/>
                </a:tc>
                <a:tc>
                  <a:txBody>
                    <a:bodyPr/>
                    <a:lstStyle/>
                    <a:p>
                      <a:pPr algn="ctr"/>
                      <a:endParaRPr lang="en-CA"/>
                    </a:p>
                  </a:txBody>
                  <a:tcPr/>
                </a:tc>
                <a:tc>
                  <a:txBody>
                    <a:bodyPr/>
                    <a:lstStyle/>
                    <a:p>
                      <a:pPr algn="ctr"/>
                      <a:endParaRPr lang="en-CA"/>
                    </a:p>
                  </a:txBody>
                  <a:tcPr/>
                </a:tc>
                <a:tc>
                  <a:txBody>
                    <a:bodyPr/>
                    <a:lstStyle/>
                    <a:p>
                      <a:pPr algn="ctr"/>
                      <a:r>
                        <a:rPr lang="en-CA" dirty="0" smtClean="0"/>
                        <a:t>x</a:t>
                      </a:r>
                      <a:endParaRPr lang="en-CA" dirty="0"/>
                    </a:p>
                  </a:txBody>
                  <a:tcPr/>
                </a:tc>
                <a:tc>
                  <a:txBody>
                    <a:bodyPr/>
                    <a:lstStyle/>
                    <a:p>
                      <a:pPr algn="ctr"/>
                      <a:endParaRPr lang="en-CA"/>
                    </a:p>
                  </a:txBody>
                  <a:tcPr/>
                </a:tc>
                <a:extLst>
                  <a:ext uri="{0D108BD9-81ED-4DB2-BD59-A6C34878D82A}">
                    <a16:rowId xmlns:a16="http://schemas.microsoft.com/office/drawing/2014/main" val="10002"/>
                  </a:ext>
                </a:extLst>
              </a:tr>
              <a:tr h="370840">
                <a:tc>
                  <a:txBody>
                    <a:bodyPr/>
                    <a:lstStyle/>
                    <a:p>
                      <a:pPr algn="ctr"/>
                      <a:r>
                        <a:rPr lang="en-CA" dirty="0" smtClean="0"/>
                        <a:t>HCV</a:t>
                      </a:r>
                      <a:r>
                        <a:rPr lang="en-CA" baseline="0" dirty="0" smtClean="0"/>
                        <a:t> Quick Guide</a:t>
                      </a:r>
                      <a:endParaRPr lang="en-CA" dirty="0"/>
                    </a:p>
                  </a:txBody>
                  <a:tcPr/>
                </a:tc>
                <a:tc>
                  <a:txBody>
                    <a:bodyPr/>
                    <a:lstStyle/>
                    <a:p>
                      <a:pPr algn="ctr"/>
                      <a:r>
                        <a:rPr lang="en-CA" dirty="0" smtClean="0"/>
                        <a:t>No</a:t>
                      </a: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r>
                        <a:rPr lang="en-CA" dirty="0" smtClean="0"/>
                        <a:t>PHAC</a:t>
                      </a:r>
                      <a:endParaRPr lang="en-CA" dirty="0"/>
                    </a:p>
                  </a:txBody>
                  <a:tcPr/>
                </a:tc>
                <a:tc>
                  <a:txBody>
                    <a:bodyPr/>
                    <a:lstStyle/>
                    <a:p>
                      <a:pPr algn="ctr"/>
                      <a:r>
                        <a:rPr lang="en-CA" dirty="0" smtClean="0"/>
                        <a:t>Yes</a:t>
                      </a:r>
                      <a:endParaRPr lang="en-CA" dirty="0"/>
                    </a:p>
                  </a:txBody>
                  <a:tcPr/>
                </a:tc>
                <a:tc>
                  <a:txBody>
                    <a:bodyPr/>
                    <a:lstStyle/>
                    <a:p>
                      <a:pPr algn="ctr"/>
                      <a:r>
                        <a:rPr lang="en-CA" dirty="0" smtClean="0"/>
                        <a:t>x</a:t>
                      </a:r>
                      <a:endParaRPr lang="en-CA" dirty="0"/>
                    </a:p>
                  </a:txBody>
                  <a:tcPr/>
                </a:tc>
                <a:tc>
                  <a:txBody>
                    <a:bodyPr/>
                    <a:lstStyle/>
                    <a:p>
                      <a:pPr algn="ctr"/>
                      <a:r>
                        <a:rPr lang="en-CA" dirty="0" smtClean="0"/>
                        <a:t>x</a:t>
                      </a:r>
                      <a:endParaRPr lang="en-CA"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51678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Evaluation</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3332506"/>
              </p:ext>
            </p:extLst>
          </p:nvPr>
        </p:nvGraphicFramePr>
        <p:xfrm>
          <a:off x="251520" y="2996952"/>
          <a:ext cx="8582025" cy="74168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dirty="0" smtClean="0"/>
                        <a:t>SMART Objective</a:t>
                      </a:r>
                      <a:endParaRPr lang="en-CA" dirty="0"/>
                    </a:p>
                  </a:txBody>
                  <a:tcPr/>
                </a:tc>
                <a:tc>
                  <a:txBody>
                    <a:bodyPr/>
                    <a:lstStyle/>
                    <a:p>
                      <a:pPr algn="ctr"/>
                      <a:r>
                        <a:rPr lang="en-CA" dirty="0" smtClean="0"/>
                        <a:t>Indicator</a:t>
                      </a:r>
                      <a:endParaRPr lang="en-CA" dirty="0"/>
                    </a:p>
                  </a:txBody>
                  <a:tcPr/>
                </a:tc>
                <a:tc>
                  <a:txBody>
                    <a:bodyPr/>
                    <a:lstStyle/>
                    <a:p>
                      <a:pPr algn="ctr"/>
                      <a:r>
                        <a:rPr lang="en-CA" dirty="0" smtClean="0"/>
                        <a:t>Result of Your Data</a:t>
                      </a:r>
                      <a:endParaRPr lang="en-CA" dirty="0"/>
                    </a:p>
                  </a:txBody>
                  <a:tcPr/>
                </a:tc>
                <a:extLst>
                  <a:ext uri="{0D108BD9-81ED-4DB2-BD59-A6C34878D82A}">
                    <a16:rowId xmlns:a16="http://schemas.microsoft.com/office/drawing/2014/main" val="10000"/>
                  </a:ext>
                </a:extLst>
              </a:tr>
              <a:tr h="370840">
                <a:tc>
                  <a:txBody>
                    <a:bodyPr/>
                    <a:lstStyle/>
                    <a:p>
                      <a:pPr algn="ctr"/>
                      <a:endParaRPr lang="en-CA"/>
                    </a:p>
                  </a:txBody>
                  <a:tcPr/>
                </a:tc>
                <a:tc>
                  <a:txBody>
                    <a:bodyPr/>
                    <a:lstStyle/>
                    <a:p>
                      <a:pPr algn="ctr"/>
                      <a:endParaRPr lang="en-CA"/>
                    </a:p>
                  </a:txBody>
                  <a:tcPr/>
                </a:tc>
                <a:tc>
                  <a:txBody>
                    <a:bodyPr/>
                    <a:lstStyle/>
                    <a:p>
                      <a:pPr algn="ctr"/>
                      <a:endParaRPr lang="en-CA" dirty="0"/>
                    </a:p>
                  </a:txBody>
                  <a:tcPr/>
                </a:tc>
                <a:extLst>
                  <a:ext uri="{0D108BD9-81ED-4DB2-BD59-A6C34878D82A}">
                    <a16:rowId xmlns:a16="http://schemas.microsoft.com/office/drawing/2014/main" val="10001"/>
                  </a:ext>
                </a:extLst>
              </a:tr>
            </a:tbl>
          </a:graphicData>
        </a:graphic>
      </p:graphicFrame>
      <p:sp>
        <p:nvSpPr>
          <p:cNvPr id="6" name="Content Placeholder 2"/>
          <p:cNvSpPr txBox="1">
            <a:spLocks/>
          </p:cNvSpPr>
          <p:nvPr/>
        </p:nvSpPr>
        <p:spPr>
          <a:xfrm>
            <a:off x="258877" y="1484784"/>
            <a:ext cx="8581679" cy="45358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9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7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3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smtClean="0"/>
              <a:t>National HIV Project</a:t>
            </a:r>
          </a:p>
          <a:p>
            <a:pPr lvl="1"/>
            <a:r>
              <a:rPr lang="en-CA" dirty="0" smtClean="0"/>
              <a:t>5 workshops in Ottawa</a:t>
            </a:r>
          </a:p>
          <a:p>
            <a:pPr lvl="1"/>
            <a:r>
              <a:rPr lang="en-CA" dirty="0" smtClean="0"/>
              <a:t>Conducted a pre post test to measure knowledge </a:t>
            </a:r>
            <a:endParaRPr lang="en-CA" dirty="0"/>
          </a:p>
        </p:txBody>
      </p:sp>
    </p:spTree>
    <p:extLst>
      <p:ext uri="{BB962C8B-B14F-4D97-AF65-F5344CB8AC3E}">
        <p14:creationId xmlns:p14="http://schemas.microsoft.com/office/powerpoint/2010/main" val="2020399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5736578"/>
              </p:ext>
            </p:extLst>
          </p:nvPr>
        </p:nvGraphicFramePr>
        <p:xfrm>
          <a:off x="284163" y="1139825"/>
          <a:ext cx="8582025" cy="430276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dirty="0" smtClean="0"/>
                        <a:t>SMART Objective</a:t>
                      </a:r>
                      <a:endParaRPr lang="en-CA" dirty="0"/>
                    </a:p>
                  </a:txBody>
                  <a:tcPr/>
                </a:tc>
                <a:tc>
                  <a:txBody>
                    <a:bodyPr/>
                    <a:lstStyle/>
                    <a:p>
                      <a:pPr algn="ctr"/>
                      <a:r>
                        <a:rPr lang="en-CA" dirty="0" smtClean="0"/>
                        <a:t>Indicator</a:t>
                      </a:r>
                      <a:endParaRPr lang="en-CA" dirty="0"/>
                    </a:p>
                  </a:txBody>
                  <a:tcPr/>
                </a:tc>
                <a:tc>
                  <a:txBody>
                    <a:bodyPr/>
                    <a:lstStyle/>
                    <a:p>
                      <a:pPr algn="ctr"/>
                      <a:r>
                        <a:rPr lang="en-CA" dirty="0" smtClean="0"/>
                        <a:t>Result of Your Data</a:t>
                      </a:r>
                      <a:endParaRPr lang="en-CA" dirty="0"/>
                    </a:p>
                  </a:txBody>
                  <a:tcPr/>
                </a:tc>
                <a:extLst>
                  <a:ext uri="{0D108BD9-81ED-4DB2-BD59-A6C34878D82A}">
                    <a16:rowId xmlns:a16="http://schemas.microsoft.com/office/drawing/2014/main" val="10000"/>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pPr algn="ctr"/>
                      <a:endParaRPr lang="en-CA" dirty="0"/>
                    </a:p>
                  </a:txBody>
                  <a:tcPr/>
                </a:tc>
                <a:tc>
                  <a:txBody>
                    <a:bodyPr/>
                    <a:lstStyle/>
                    <a:p>
                      <a:pPr algn="ctr"/>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287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4386773"/>
              </p:ext>
            </p:extLst>
          </p:nvPr>
        </p:nvGraphicFramePr>
        <p:xfrm>
          <a:off x="284163" y="1139825"/>
          <a:ext cx="8582025" cy="430276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dirty="0" smtClean="0"/>
                        <a:t>SMART Objective</a:t>
                      </a:r>
                      <a:endParaRPr lang="en-CA" dirty="0"/>
                    </a:p>
                  </a:txBody>
                  <a:tcPr/>
                </a:tc>
                <a:tc>
                  <a:txBody>
                    <a:bodyPr/>
                    <a:lstStyle/>
                    <a:p>
                      <a:pPr algn="ctr"/>
                      <a:r>
                        <a:rPr lang="en-CA" dirty="0" smtClean="0"/>
                        <a:t>Indicator</a:t>
                      </a:r>
                      <a:endParaRPr lang="en-CA" dirty="0"/>
                    </a:p>
                  </a:txBody>
                  <a:tcPr/>
                </a:tc>
                <a:tc>
                  <a:txBody>
                    <a:bodyPr/>
                    <a:lstStyle/>
                    <a:p>
                      <a:pPr algn="ctr"/>
                      <a:r>
                        <a:rPr lang="en-CA" dirty="0" smtClean="0"/>
                        <a:t>Result of Your Data</a:t>
                      </a:r>
                      <a:endParaRPr lang="en-CA" dirty="0"/>
                    </a:p>
                  </a:txBody>
                  <a:tcPr/>
                </a:tc>
                <a:extLst>
                  <a:ext uri="{0D108BD9-81ED-4DB2-BD59-A6C34878D82A}">
                    <a16:rowId xmlns:a16="http://schemas.microsoft.com/office/drawing/2014/main" val="10000"/>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pPr algn="ctr"/>
                      <a:r>
                        <a:rPr lang="en-US" sz="1800" kern="1200" dirty="0" smtClean="0">
                          <a:solidFill>
                            <a:schemeClr val="dk1"/>
                          </a:solidFill>
                          <a:effectLst/>
                          <a:latin typeface="+mn-lt"/>
                          <a:ea typeface="+mn-ea"/>
                          <a:cs typeface="+mn-cs"/>
                        </a:rPr>
                        <a:t>Percentage increased knowledge of HIV risk factors</a:t>
                      </a:r>
                      <a:endParaRPr lang="en-CA" dirty="0"/>
                    </a:p>
                  </a:txBody>
                  <a:tcPr/>
                </a:tc>
                <a:tc>
                  <a:txBody>
                    <a:bodyPr/>
                    <a:lstStyle/>
                    <a:p>
                      <a:pPr algn="ctr"/>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5065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933973"/>
              </p:ext>
            </p:extLst>
          </p:nvPr>
        </p:nvGraphicFramePr>
        <p:xfrm>
          <a:off x="284163" y="1139825"/>
          <a:ext cx="8582025" cy="430276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tblGrid>
              <a:tr h="370840">
                <a:tc>
                  <a:txBody>
                    <a:bodyPr/>
                    <a:lstStyle/>
                    <a:p>
                      <a:pPr algn="ctr"/>
                      <a:r>
                        <a:rPr lang="en-CA" dirty="0" smtClean="0"/>
                        <a:t>SMART Objective</a:t>
                      </a:r>
                      <a:endParaRPr lang="en-CA" dirty="0"/>
                    </a:p>
                  </a:txBody>
                  <a:tcPr/>
                </a:tc>
                <a:tc>
                  <a:txBody>
                    <a:bodyPr/>
                    <a:lstStyle/>
                    <a:p>
                      <a:pPr algn="ctr"/>
                      <a:r>
                        <a:rPr lang="en-CA" dirty="0" smtClean="0"/>
                        <a:t>Indicator</a:t>
                      </a:r>
                      <a:endParaRPr lang="en-CA" dirty="0"/>
                    </a:p>
                  </a:txBody>
                  <a:tcPr/>
                </a:tc>
                <a:tc>
                  <a:txBody>
                    <a:bodyPr/>
                    <a:lstStyle/>
                    <a:p>
                      <a:pPr algn="ctr"/>
                      <a:r>
                        <a:rPr lang="en-CA" dirty="0" smtClean="0"/>
                        <a:t>Result of Your Data</a:t>
                      </a:r>
                      <a:endParaRPr lang="en-CA" dirty="0"/>
                    </a:p>
                  </a:txBody>
                  <a:tcPr/>
                </a:tc>
                <a:extLst>
                  <a:ext uri="{0D108BD9-81ED-4DB2-BD59-A6C34878D82A}">
                    <a16:rowId xmlns:a16="http://schemas.microsoft.com/office/drawing/2014/main" val="10000"/>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By 2022, ABC Friendship will have implemented a series of 5 workshops about effective HIV/STBBIs prevention methods in order to  strengthen  by 50% the capacity of 60 Indigenous people affected by or at-risk of HIV living in Gatineau; &amp; at least 5% will report improved uptake of personal prevention methods.</a:t>
                      </a:r>
                      <a:endParaRPr lang="en-CA" dirty="0"/>
                    </a:p>
                  </a:txBody>
                  <a:tcPr/>
                </a:tc>
                <a:tc>
                  <a:txBody>
                    <a:bodyPr/>
                    <a:lstStyle/>
                    <a:p>
                      <a:pPr algn="ctr"/>
                      <a:r>
                        <a:rPr lang="en-US" sz="1800" kern="1200" dirty="0" smtClean="0">
                          <a:solidFill>
                            <a:schemeClr val="dk1"/>
                          </a:solidFill>
                          <a:effectLst/>
                          <a:latin typeface="+mn-lt"/>
                          <a:ea typeface="+mn-ea"/>
                          <a:cs typeface="+mn-cs"/>
                        </a:rPr>
                        <a:t>Percentage increased knowledge of HIV risk factors</a:t>
                      </a:r>
                      <a:endParaRPr lang="en-CA" dirty="0"/>
                    </a:p>
                  </a:txBody>
                  <a:tcPr/>
                </a:tc>
                <a:tc>
                  <a:txBody>
                    <a:bodyPr/>
                    <a:lstStyle/>
                    <a:p>
                      <a:pPr algn="ctr"/>
                      <a:r>
                        <a:rPr lang="en-CA" dirty="0" smtClean="0"/>
                        <a:t>45%</a:t>
                      </a:r>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2222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Dates</a:t>
            </a:r>
            <a:endParaRPr lang="en-CA" dirty="0"/>
          </a:p>
        </p:txBody>
      </p:sp>
      <p:sp>
        <p:nvSpPr>
          <p:cNvPr id="3" name="Content Placeholder 2"/>
          <p:cNvSpPr>
            <a:spLocks noGrp="1"/>
          </p:cNvSpPr>
          <p:nvPr>
            <p:ph idx="1"/>
          </p:nvPr>
        </p:nvSpPr>
        <p:spPr/>
        <p:txBody>
          <a:bodyPr/>
          <a:lstStyle/>
          <a:p>
            <a:r>
              <a:rPr lang="en-CA" dirty="0" smtClean="0"/>
              <a:t>March 31st, 2018: You are responsible to report on project activities up to the end of this day.</a:t>
            </a:r>
          </a:p>
          <a:p>
            <a:r>
              <a:rPr lang="en-CA" dirty="0" smtClean="0"/>
              <a:t>April 30</a:t>
            </a:r>
            <a:r>
              <a:rPr lang="en-CA" baseline="30000" dirty="0" smtClean="0"/>
              <a:t>th</a:t>
            </a:r>
            <a:r>
              <a:rPr lang="en-CA" dirty="0"/>
              <a:t> </a:t>
            </a:r>
            <a:r>
              <a:rPr lang="en-CA" dirty="0" smtClean="0"/>
              <a:t>2018: Your completed CRT must be returned by this date.</a:t>
            </a:r>
          </a:p>
          <a:p>
            <a:endParaRPr lang="en-CA" dirty="0"/>
          </a:p>
          <a:p>
            <a:endParaRPr lang="en-CA" dirty="0" smtClean="0"/>
          </a:p>
          <a:p>
            <a:endParaRPr lang="en-CA" dirty="0"/>
          </a:p>
        </p:txBody>
      </p:sp>
    </p:spTree>
    <p:extLst>
      <p:ext uri="{BB962C8B-B14F-4D97-AF65-F5344CB8AC3E}">
        <p14:creationId xmlns:p14="http://schemas.microsoft.com/office/powerpoint/2010/main" val="2754633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93" y="2924944"/>
            <a:ext cx="8581679" cy="763891"/>
          </a:xfrm>
        </p:spPr>
        <p:txBody>
          <a:bodyPr/>
          <a:lstStyle/>
          <a:p>
            <a:pPr algn="ctr"/>
            <a:r>
              <a:rPr lang="en-CA" dirty="0" smtClean="0"/>
              <a:t>Questions</a:t>
            </a:r>
            <a:endParaRPr lang="en-CA" dirty="0"/>
          </a:p>
        </p:txBody>
      </p:sp>
    </p:spTree>
    <p:extLst>
      <p:ext uri="{BB962C8B-B14F-4D97-AF65-F5344CB8AC3E}">
        <p14:creationId xmlns:p14="http://schemas.microsoft.com/office/powerpoint/2010/main" val="2344778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81133"/>
            <a:ext cx="8581679" cy="763891"/>
          </a:xfrm>
        </p:spPr>
        <p:txBody>
          <a:bodyPr/>
          <a:lstStyle/>
          <a:p>
            <a:pPr algn="ctr"/>
            <a:r>
              <a:rPr lang="en-CA" dirty="0" smtClean="0"/>
              <a:t>Thank You</a:t>
            </a:r>
            <a:endParaRPr lang="en-CA" dirty="0"/>
          </a:p>
        </p:txBody>
      </p:sp>
      <p:sp>
        <p:nvSpPr>
          <p:cNvPr id="3" name="Content Placeholder 2"/>
          <p:cNvSpPr>
            <a:spLocks noGrp="1"/>
          </p:cNvSpPr>
          <p:nvPr>
            <p:ph idx="1"/>
          </p:nvPr>
        </p:nvSpPr>
        <p:spPr>
          <a:xfrm>
            <a:off x="284869" y="4221088"/>
            <a:ext cx="8581679" cy="1814249"/>
          </a:xfrm>
        </p:spPr>
        <p:txBody>
          <a:bodyPr/>
          <a:lstStyle/>
          <a:p>
            <a:r>
              <a:rPr lang="en-CA" dirty="0" smtClean="0"/>
              <a:t>For </a:t>
            </a:r>
            <a:r>
              <a:rPr lang="en-CA" dirty="0"/>
              <a:t>technical assistance while competing the CRT contact </a:t>
            </a:r>
            <a:r>
              <a:rPr lang="en-CA" dirty="0" smtClean="0">
                <a:hlinkClick r:id="rId3"/>
              </a:rPr>
              <a:t>kevindavid.armstrong@canada.ca</a:t>
            </a:r>
            <a:r>
              <a:rPr lang="en-CA" dirty="0" smtClean="0"/>
              <a:t> </a:t>
            </a:r>
            <a:endParaRPr lang="en-CA" dirty="0"/>
          </a:p>
          <a:p>
            <a:endParaRPr lang="en-CA" dirty="0"/>
          </a:p>
        </p:txBody>
      </p:sp>
    </p:spTree>
    <p:extLst>
      <p:ext uri="{BB962C8B-B14F-4D97-AF65-F5344CB8AC3E}">
        <p14:creationId xmlns:p14="http://schemas.microsoft.com/office/powerpoint/2010/main" val="973747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700808"/>
            <a:ext cx="4295886" cy="2880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rtlCol="0" anchor="ctr">
            <a:noAutofit/>
          </a:bodyPr>
          <a:lstStyle/>
          <a:p>
            <a:pPr fontAlgn="auto">
              <a:spcAft>
                <a:spcPts val="0"/>
              </a:spcAft>
              <a:defRPr/>
            </a:pPr>
            <a:r>
              <a:rPr lang="en-CA" dirty="0" smtClean="0">
                <a:solidFill>
                  <a:schemeClr val="accent2">
                    <a:lumMod val="75000"/>
                  </a:schemeClr>
                </a:solidFill>
              </a:rPr>
              <a:t>CONTEXT</a:t>
            </a:r>
            <a:endParaRPr lang="en-CA" dirty="0">
              <a:solidFill>
                <a:schemeClr val="accent2">
                  <a:lumMod val="75000"/>
                </a:schemeClr>
              </a:solidFill>
            </a:endParaRPr>
          </a:p>
        </p:txBody>
      </p:sp>
      <p:sp>
        <p:nvSpPr>
          <p:cNvPr id="3" name="Content Placeholder 2"/>
          <p:cNvSpPr>
            <a:spLocks noGrp="1"/>
          </p:cNvSpPr>
          <p:nvPr>
            <p:ph idx="1"/>
          </p:nvPr>
        </p:nvSpPr>
        <p:spPr>
          <a:xfrm>
            <a:off x="284163" y="1629494"/>
            <a:ext cx="4359845" cy="4895850"/>
          </a:xfrm>
        </p:spPr>
        <p:txBody>
          <a:bodyPr rtlCol="0"/>
          <a:lstStyle/>
          <a:p>
            <a:pPr marL="0" indent="0" fontAlgn="auto">
              <a:spcAft>
                <a:spcPts val="0"/>
              </a:spcAft>
              <a:buFont typeface="Arial"/>
              <a:buNone/>
              <a:defRPr/>
            </a:pPr>
            <a:endParaRPr lang="en-CA" b="1" dirty="0">
              <a:solidFill>
                <a:schemeClr val="tx1">
                  <a:lumMod val="75000"/>
                  <a:lumOff val="25000"/>
                </a:schemeClr>
              </a:solidFill>
            </a:endParaRPr>
          </a:p>
          <a:p>
            <a:pPr>
              <a:spcBef>
                <a:spcPts val="600"/>
              </a:spcBef>
              <a:spcAft>
                <a:spcPts val="600"/>
              </a:spcAft>
              <a:defRPr/>
            </a:pPr>
            <a:r>
              <a:rPr lang="en-CA" b="1" dirty="0" smtClean="0">
                <a:solidFill>
                  <a:schemeClr val="bg1"/>
                </a:solidFill>
              </a:rPr>
              <a:t>Annual Progress Report (annual or semi-annual) </a:t>
            </a:r>
          </a:p>
          <a:p>
            <a:pPr>
              <a:spcBef>
                <a:spcPts val="600"/>
              </a:spcBef>
              <a:spcAft>
                <a:spcPts val="600"/>
              </a:spcAft>
              <a:defRPr/>
            </a:pPr>
            <a:r>
              <a:rPr lang="en-CA" b="1" dirty="0" smtClean="0">
                <a:solidFill>
                  <a:schemeClr val="bg1"/>
                </a:solidFill>
              </a:rPr>
              <a:t>Annual </a:t>
            </a:r>
            <a:r>
              <a:rPr lang="en-CA" b="1" dirty="0">
                <a:solidFill>
                  <a:schemeClr val="bg1"/>
                </a:solidFill>
              </a:rPr>
              <a:t>Performance Measurement </a:t>
            </a:r>
            <a:r>
              <a:rPr lang="en-CA" b="1" dirty="0" smtClean="0">
                <a:solidFill>
                  <a:schemeClr val="bg1"/>
                </a:solidFill>
              </a:rPr>
              <a:t>&amp; Evaluation Requirements Report </a:t>
            </a:r>
            <a:r>
              <a:rPr lang="en-CA" b="1" i="1" dirty="0" smtClean="0">
                <a:solidFill>
                  <a:schemeClr val="bg1"/>
                </a:solidFill>
              </a:rPr>
              <a:t>(Contribution Agreement: Section 8.1; Québec: Section 16)</a:t>
            </a:r>
          </a:p>
          <a:p>
            <a:pPr marL="0" indent="0" fontAlgn="auto">
              <a:spcBef>
                <a:spcPts val="600"/>
              </a:spcBef>
              <a:spcAft>
                <a:spcPts val="600"/>
              </a:spcAft>
              <a:buNone/>
              <a:defRPr/>
            </a:pPr>
            <a:endParaRPr lang="en-CA" sz="1600" dirty="0" smtClean="0"/>
          </a:p>
          <a:p>
            <a:pPr marL="457200" indent="-457200" fontAlgn="auto">
              <a:spcAft>
                <a:spcPts val="0"/>
              </a:spcAft>
              <a:buFont typeface="+mj-lt"/>
              <a:buAutoNum type="arabicPeriod"/>
              <a:defRPr/>
            </a:pPr>
            <a:endParaRPr lang="en-CA" b="1" dirty="0">
              <a:solidFill>
                <a:schemeClr val="tx1">
                  <a:lumMod val="75000"/>
                  <a:lumOff val="25000"/>
                </a:schemeClr>
              </a:solidFill>
            </a:endParaRP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61C47B3-0121-4DDA-9334-549FAEBA330B}" type="slidenum">
              <a:rPr lang="en-CA" altLang="en-US" smtClean="0">
                <a:solidFill>
                  <a:srgbClr val="FFFFFF"/>
                </a:solidFill>
              </a:rPr>
              <a:pPr fontAlgn="base">
                <a:spcBef>
                  <a:spcPct val="0"/>
                </a:spcBef>
                <a:spcAft>
                  <a:spcPct val="0"/>
                </a:spcAft>
              </a:pPr>
              <a:t>5</a:t>
            </a:fld>
            <a:endParaRPr lang="en-CA" altLang="en-US" smtClean="0">
              <a:solidFill>
                <a:srgbClr val="FFFFFF"/>
              </a:solidFill>
            </a:endParaRPr>
          </a:p>
        </p:txBody>
      </p:sp>
      <p:sp>
        <p:nvSpPr>
          <p:cNvPr id="6" name="TextBox 5"/>
          <p:cNvSpPr txBox="1"/>
          <p:nvPr/>
        </p:nvSpPr>
        <p:spPr>
          <a:xfrm>
            <a:off x="262930" y="4854773"/>
            <a:ext cx="8568952" cy="1015663"/>
          </a:xfrm>
          <a:prstGeom prst="rect">
            <a:avLst/>
          </a:prstGeom>
          <a:noFill/>
        </p:spPr>
        <p:txBody>
          <a:bodyPr wrap="square" rtlCol="0">
            <a:spAutoFit/>
          </a:bodyPr>
          <a:lstStyle/>
          <a:p>
            <a:pPr algn="ctr"/>
            <a:r>
              <a:rPr lang="en-CA" sz="2000" b="1" dirty="0"/>
              <a:t>Both annual reports have been integrated into one E</a:t>
            </a:r>
            <a:r>
              <a:rPr lang="en-CA" sz="2000" b="1" dirty="0" smtClean="0"/>
              <a:t>xcel</a:t>
            </a:r>
            <a:r>
              <a:rPr lang="en-CA" sz="800" b="1" dirty="0" smtClean="0"/>
              <a:t>©</a:t>
            </a:r>
            <a:r>
              <a:rPr lang="en-CA" sz="2000" b="1" dirty="0" smtClean="0"/>
              <a:t> document: </a:t>
            </a:r>
            <a:r>
              <a:rPr lang="en-CA" sz="2000" b="1" dirty="0"/>
              <a:t>the CRT</a:t>
            </a:r>
            <a:endParaRPr lang="en-CA" sz="2000" b="1" dirty="0">
              <a:solidFill>
                <a:schemeClr val="tx1">
                  <a:lumMod val="75000"/>
                  <a:lumOff val="25000"/>
                </a:schemeClr>
              </a:solidFill>
            </a:endParaRPr>
          </a:p>
          <a:p>
            <a:pPr algn="ctr"/>
            <a:endParaRPr lang="en-CA" sz="2000" b="1" dirty="0"/>
          </a:p>
        </p:txBody>
      </p:sp>
      <p:sp>
        <p:nvSpPr>
          <p:cNvPr id="7" name="TextBox 6"/>
          <p:cNvSpPr txBox="1"/>
          <p:nvPr/>
        </p:nvSpPr>
        <p:spPr>
          <a:xfrm>
            <a:off x="323528" y="1196752"/>
            <a:ext cx="7416824" cy="369332"/>
          </a:xfrm>
          <a:prstGeom prst="rect">
            <a:avLst/>
          </a:prstGeom>
          <a:noFill/>
        </p:spPr>
        <p:txBody>
          <a:bodyPr wrap="square" rtlCol="0">
            <a:spAutoFit/>
          </a:bodyPr>
          <a:lstStyle/>
          <a:p>
            <a:r>
              <a:rPr lang="en-CA" b="1" dirty="0">
                <a:solidFill>
                  <a:schemeClr val="accent2">
                    <a:lumMod val="75000"/>
                  </a:schemeClr>
                </a:solidFill>
              </a:rPr>
              <a:t>CAF REPORTING </a:t>
            </a:r>
            <a:r>
              <a:rPr lang="en-CA" b="1" dirty="0" smtClean="0">
                <a:solidFill>
                  <a:schemeClr val="accent2">
                    <a:lumMod val="75000"/>
                  </a:schemeClr>
                </a:solidFill>
              </a:rPr>
              <a:t>REQUIREMENTS:</a:t>
            </a:r>
            <a:endParaRPr lang="en-CA"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00808"/>
            <a:ext cx="4319971" cy="288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31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Excel</a:t>
            </a:r>
            <a:r>
              <a:rPr lang="en-CA" sz="800" dirty="0"/>
              <a:t>©</a:t>
            </a:r>
            <a:r>
              <a:rPr lang="en-CA" dirty="0"/>
              <a:t> </a:t>
            </a:r>
            <a:r>
              <a:rPr lang="en-CA" dirty="0" smtClean="0"/>
              <a:t>Basics</a:t>
            </a:r>
            <a:endParaRPr lang="en-CA" dirty="0"/>
          </a:p>
        </p:txBody>
      </p:sp>
      <p:sp>
        <p:nvSpPr>
          <p:cNvPr id="3" name="Content Placeholder 2"/>
          <p:cNvSpPr>
            <a:spLocks noGrp="1"/>
          </p:cNvSpPr>
          <p:nvPr>
            <p:ph idx="1"/>
          </p:nvPr>
        </p:nvSpPr>
        <p:spPr/>
        <p:txBody>
          <a:bodyPr/>
          <a:lstStyle/>
          <a:p>
            <a:r>
              <a:rPr lang="en-CA" dirty="0"/>
              <a:t>Navigation</a:t>
            </a:r>
          </a:p>
          <a:p>
            <a:pPr lvl="1"/>
            <a:r>
              <a:rPr lang="en-CA" dirty="0" smtClean="0"/>
              <a:t>Arrow </a:t>
            </a:r>
            <a:r>
              <a:rPr lang="en-CA" dirty="0"/>
              <a:t>keys (↑, ↓, ←, →): move the cursor one cell in the direction of the arrow </a:t>
            </a:r>
          </a:p>
          <a:p>
            <a:pPr lvl="1"/>
            <a:r>
              <a:rPr lang="en-CA" dirty="0" smtClean="0"/>
              <a:t>Enter</a:t>
            </a:r>
            <a:r>
              <a:rPr lang="en-CA" dirty="0"/>
              <a:t>: Moves the cursor down one row </a:t>
            </a:r>
          </a:p>
          <a:p>
            <a:pPr lvl="1"/>
            <a:r>
              <a:rPr lang="en-CA" dirty="0" err="1" smtClean="0"/>
              <a:t>Shift+Enter</a:t>
            </a:r>
            <a:r>
              <a:rPr lang="en-CA" dirty="0"/>
              <a:t>: Moves the cell cursor up one row</a:t>
            </a:r>
          </a:p>
          <a:p>
            <a:pPr lvl="1"/>
            <a:r>
              <a:rPr lang="en-CA" dirty="0" smtClean="0"/>
              <a:t>Esc</a:t>
            </a:r>
            <a:r>
              <a:rPr lang="en-CA" dirty="0"/>
              <a:t>: Cancels any changes made to a cell </a:t>
            </a:r>
            <a:endParaRPr lang="en-CA" dirty="0" smtClean="0"/>
          </a:p>
          <a:p>
            <a:pPr marL="457200" lvl="1" indent="0">
              <a:buNone/>
            </a:pPr>
            <a:endParaRPr lang="en-CA" dirty="0"/>
          </a:p>
          <a:p>
            <a:r>
              <a:rPr lang="en-CA" dirty="0"/>
              <a:t>Selecting and Editing Cells</a:t>
            </a:r>
          </a:p>
          <a:p>
            <a:pPr lvl="1"/>
            <a:r>
              <a:rPr lang="en-CA" dirty="0" smtClean="0"/>
              <a:t>You </a:t>
            </a:r>
            <a:r>
              <a:rPr lang="en-CA" dirty="0"/>
              <a:t>can select a cell by clicking on it. The active cell will be highlighted by a thick black </a:t>
            </a:r>
            <a:r>
              <a:rPr lang="en-CA" dirty="0" smtClean="0"/>
              <a:t>band</a:t>
            </a:r>
            <a:endParaRPr lang="en-CA" dirty="0"/>
          </a:p>
          <a:p>
            <a:pPr lvl="1"/>
            <a:r>
              <a:rPr lang="en-CA" dirty="0" smtClean="0"/>
              <a:t>When </a:t>
            </a:r>
            <a:r>
              <a:rPr lang="en-CA" dirty="0"/>
              <a:t>a cell is selected anything you type will overwrite anything already in the cell. To edit data within a cell (without overwriting it) double click on the cell. This will bring up a cursor similar to what you would see in a word processing document</a:t>
            </a:r>
          </a:p>
          <a:p>
            <a:endParaRPr lang="en-CA" dirty="0"/>
          </a:p>
        </p:txBody>
      </p:sp>
    </p:spTree>
    <p:extLst>
      <p:ext uri="{BB962C8B-B14F-4D97-AF65-F5344CB8AC3E}">
        <p14:creationId xmlns:p14="http://schemas.microsoft.com/office/powerpoint/2010/main" val="2116631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Excel Basics (Continued)</a:t>
            </a:r>
            <a:endParaRPr lang="en-CA" dirty="0"/>
          </a:p>
        </p:txBody>
      </p:sp>
      <p:sp>
        <p:nvSpPr>
          <p:cNvPr id="3" name="Content Placeholder 2"/>
          <p:cNvSpPr>
            <a:spLocks noGrp="1"/>
          </p:cNvSpPr>
          <p:nvPr>
            <p:ph idx="1"/>
          </p:nvPr>
        </p:nvSpPr>
        <p:spPr/>
        <p:txBody>
          <a:bodyPr/>
          <a:lstStyle/>
          <a:p>
            <a:pPr lvl="0"/>
            <a:r>
              <a:rPr lang="en-CA" dirty="0"/>
              <a:t>Sometimes a cell may contain data that is too long to be read in the cell itself. </a:t>
            </a:r>
            <a:endParaRPr lang="en-CA" dirty="0" smtClean="0"/>
          </a:p>
          <a:p>
            <a:pPr lvl="0"/>
            <a:r>
              <a:rPr lang="en-CA" dirty="0" smtClean="0"/>
              <a:t>The </a:t>
            </a:r>
            <a:r>
              <a:rPr lang="en-CA" dirty="0"/>
              <a:t>contents of whatever cell you have selected will appear in the formula </a:t>
            </a:r>
            <a:r>
              <a:rPr lang="en-CA" dirty="0" smtClean="0"/>
              <a:t>bar at the top of the page.</a:t>
            </a:r>
            <a:endParaRPr lang="en-CA" dirty="0"/>
          </a:p>
          <a:p>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 y="3356992"/>
            <a:ext cx="8781609" cy="1154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48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01" y="2953141"/>
            <a:ext cx="8581679" cy="763891"/>
          </a:xfrm>
        </p:spPr>
        <p:txBody>
          <a:bodyPr/>
          <a:lstStyle/>
          <a:p>
            <a:r>
              <a:rPr lang="en-CA" dirty="0" smtClean="0"/>
              <a:t>Introduction to the CRT</a:t>
            </a:r>
            <a:endParaRPr lang="en-CA" dirty="0"/>
          </a:p>
        </p:txBody>
      </p:sp>
    </p:spTree>
    <p:extLst>
      <p:ext uri="{BB962C8B-B14F-4D97-AF65-F5344CB8AC3E}">
        <p14:creationId xmlns:p14="http://schemas.microsoft.com/office/powerpoint/2010/main" val="90987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a:t>
            </a:r>
            <a:endParaRPr lang="en-CA" dirty="0"/>
          </a:p>
        </p:txBody>
      </p:sp>
      <p:sp>
        <p:nvSpPr>
          <p:cNvPr id="3" name="Content Placeholder 2"/>
          <p:cNvSpPr>
            <a:spLocks noGrp="1"/>
          </p:cNvSpPr>
          <p:nvPr>
            <p:ph idx="1"/>
          </p:nvPr>
        </p:nvSpPr>
        <p:spPr/>
        <p:txBody>
          <a:bodyPr/>
          <a:lstStyle/>
          <a:p>
            <a:r>
              <a:rPr lang="en-CA" dirty="0" smtClean="0"/>
              <a:t>Enable Macros</a:t>
            </a:r>
          </a:p>
          <a:p>
            <a:r>
              <a:rPr lang="en-CA" dirty="0" smtClean="0"/>
              <a:t>Choose language</a:t>
            </a:r>
          </a:p>
          <a:p>
            <a:r>
              <a:rPr lang="en-CA" dirty="0" smtClean="0"/>
              <a:t>Forward and back buttons</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0" y="4149080"/>
            <a:ext cx="7035180" cy="22763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313" y="116632"/>
            <a:ext cx="4067175" cy="2724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91" y="2919214"/>
            <a:ext cx="4429125"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463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C - ASP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PHAC - ASPC English</Template>
  <TotalTime>9969</TotalTime>
  <Words>6251</Words>
  <Application>Microsoft Office PowerPoint</Application>
  <PresentationFormat>On-screen Show (4:3)</PresentationFormat>
  <Paragraphs>517</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Aharoni</vt:lpstr>
      <vt:lpstr>Arial</vt:lpstr>
      <vt:lpstr>Arial Black</vt:lpstr>
      <vt:lpstr>Calibri</vt:lpstr>
      <vt:lpstr>Verdana</vt:lpstr>
      <vt:lpstr>PHAC - ASPC English</vt:lpstr>
      <vt:lpstr>PowerPoint Presentation</vt:lpstr>
      <vt:lpstr>Community Action Fund Funding Reporting Tool (CRT) Recipient User Guide  </vt:lpstr>
      <vt:lpstr>You will have received a personalized copy of the CRT in excel</vt:lpstr>
      <vt:lpstr>Overview</vt:lpstr>
      <vt:lpstr>CONTEXT</vt:lpstr>
      <vt:lpstr>Excel© Basics</vt:lpstr>
      <vt:lpstr>Excel Basics (Continued)</vt:lpstr>
      <vt:lpstr>Introduction to the CRT</vt:lpstr>
      <vt:lpstr>Intro</vt:lpstr>
      <vt:lpstr>PowerPoint Presentation</vt:lpstr>
      <vt:lpstr>PowerPoint Presentation</vt:lpstr>
      <vt:lpstr>Before You Begin Completing your CRT</vt:lpstr>
      <vt:lpstr>SECTION 1: General Information</vt:lpstr>
      <vt:lpstr>General Info</vt:lpstr>
      <vt:lpstr>SECTION 2: Progress Report</vt:lpstr>
      <vt:lpstr>Progress Report</vt:lpstr>
      <vt:lpstr>Progress Report (continued)</vt:lpstr>
      <vt:lpstr>Progress Report (continued)</vt:lpstr>
      <vt:lpstr>Progress Report (continued)</vt:lpstr>
      <vt:lpstr>Progress Report (continued)</vt:lpstr>
      <vt:lpstr>Progress Report (continued)</vt:lpstr>
      <vt:lpstr>SECTION 3: CAF Reporting Tool</vt:lpstr>
      <vt:lpstr>1. Additional Resources</vt:lpstr>
      <vt:lpstr>2. Priority Population Involvement</vt:lpstr>
      <vt:lpstr>3.Reach</vt:lpstr>
      <vt:lpstr>3. Reach Continued</vt:lpstr>
      <vt:lpstr>PowerPoint Presentation</vt:lpstr>
      <vt:lpstr>PowerPoint Presentation</vt:lpstr>
      <vt:lpstr>PowerPoint Presentation</vt:lpstr>
      <vt:lpstr>PowerPoint Presentation</vt:lpstr>
      <vt:lpstr>3. Reach Continued</vt:lpstr>
      <vt:lpstr>3. Reach (Continued)</vt:lpstr>
      <vt:lpstr>4. Social Media</vt:lpstr>
      <vt:lpstr>4. Social Media (Continued)</vt:lpstr>
      <vt:lpstr>4. Social Media (Continued)</vt:lpstr>
      <vt:lpstr>5. Knowledge Translation Exchange and Mobilization</vt:lpstr>
      <vt:lpstr>PowerPoint Presentation</vt:lpstr>
      <vt:lpstr>PowerPoint Presentation</vt:lpstr>
      <vt:lpstr>PowerPoint Presentation</vt:lpstr>
      <vt:lpstr>PowerPoint Presentation</vt:lpstr>
      <vt:lpstr>6. Evaluation</vt:lpstr>
      <vt:lpstr>PowerPoint Presentation</vt:lpstr>
      <vt:lpstr>PowerPoint Presentation</vt:lpstr>
      <vt:lpstr>PowerPoint Presentation</vt:lpstr>
      <vt:lpstr>Key Dates</vt:lpstr>
      <vt:lpstr>Questions</vt:lpstr>
      <vt:lpstr>Thank You</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MILITZA ZENCOVICH</dc:creator>
  <cp:lastModifiedBy>Janet</cp:lastModifiedBy>
  <cp:revision>639</cp:revision>
  <cp:lastPrinted>2018-04-09T16:51:18Z</cp:lastPrinted>
  <dcterms:created xsi:type="dcterms:W3CDTF">2016-10-17T13:14:23Z</dcterms:created>
  <dcterms:modified xsi:type="dcterms:W3CDTF">2018-04-09T16:52:04Z</dcterms:modified>
</cp:coreProperties>
</file>